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56" r:id="rId2"/>
    <p:sldId id="326" r:id="rId3"/>
    <p:sldId id="327" r:id="rId4"/>
    <p:sldId id="291" r:id="rId5"/>
    <p:sldId id="293" r:id="rId6"/>
    <p:sldId id="304" r:id="rId7"/>
    <p:sldId id="294" r:id="rId8"/>
    <p:sldId id="305" r:id="rId9"/>
    <p:sldId id="295" r:id="rId10"/>
    <p:sldId id="303" r:id="rId11"/>
    <p:sldId id="296" r:id="rId12"/>
    <p:sldId id="306" r:id="rId13"/>
    <p:sldId id="297" r:id="rId14"/>
    <p:sldId id="298" r:id="rId15"/>
    <p:sldId id="299" r:id="rId16"/>
    <p:sldId id="300" r:id="rId17"/>
    <p:sldId id="311" r:id="rId18"/>
    <p:sldId id="315" r:id="rId19"/>
    <p:sldId id="310" r:id="rId20"/>
    <p:sldId id="320" r:id="rId21"/>
    <p:sldId id="328" r:id="rId22"/>
    <p:sldId id="333" r:id="rId23"/>
    <p:sldId id="329" r:id="rId24"/>
    <p:sldId id="330" r:id="rId25"/>
    <p:sldId id="331" r:id="rId26"/>
    <p:sldId id="332" r:id="rId27"/>
    <p:sldId id="316" r:id="rId28"/>
    <p:sldId id="317" r:id="rId29"/>
    <p:sldId id="318" r:id="rId30"/>
    <p:sldId id="302" r:id="rId31"/>
    <p:sldId id="319" r:id="rId32"/>
    <p:sldId id="334" r:id="rId33"/>
    <p:sldId id="307" r:id="rId34"/>
    <p:sldId id="308" r:id="rId35"/>
    <p:sldId id="325" r:id="rId36"/>
    <p:sldId id="309" r:id="rId37"/>
    <p:sldId id="322" r:id="rId38"/>
    <p:sldId id="335" r:id="rId39"/>
    <p:sldId id="336" r:id="rId40"/>
    <p:sldId id="312" r:id="rId41"/>
    <p:sldId id="314" r:id="rId42"/>
    <p:sldId id="313" r:id="rId43"/>
    <p:sldId id="323" r:id="rId44"/>
    <p:sldId id="260" r:id="rId45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engXian" charset="-122"/>
        <a:ea typeface="DengXian" charset="-122"/>
        <a:cs typeface="DengXian" charset="-122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engXian" charset="-122"/>
        <a:ea typeface="DengXian" charset="-122"/>
        <a:cs typeface="DengXian" charset="-122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engXian" charset="-122"/>
        <a:ea typeface="DengXian" charset="-122"/>
        <a:cs typeface="DengXian" charset="-122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engXian" charset="-122"/>
        <a:ea typeface="DengXian" charset="-122"/>
        <a:cs typeface="DengXian" charset="-122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engXian" charset="-122"/>
        <a:ea typeface="DengXian" charset="-122"/>
        <a:cs typeface="DengXian" charset="-122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DengXian" charset="-122"/>
        <a:ea typeface="DengXian" charset="-122"/>
        <a:cs typeface="DengXian" charset="-122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DengXian" charset="-122"/>
        <a:ea typeface="DengXian" charset="-122"/>
        <a:cs typeface="DengXian" charset="-122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DengXian" charset="-122"/>
        <a:ea typeface="DengXian" charset="-122"/>
        <a:cs typeface="DengXian" charset="-122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DengXian" charset="-122"/>
        <a:ea typeface="DengXian" charset="-122"/>
        <a:cs typeface="DengXian" charset="-122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D8"/>
    <a:srgbClr val="EF7C15"/>
    <a:srgbClr val="FFA759"/>
    <a:srgbClr val="EC9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35"/>
    <p:restoredTop sz="88056"/>
  </p:normalViewPr>
  <p:slideViewPr>
    <p:cSldViewPr snapToGrid="0" snapToObjects="1">
      <p:cViewPr>
        <p:scale>
          <a:sx n="110" d="100"/>
          <a:sy n="110" d="100"/>
        </p:scale>
        <p:origin x="1112" y="-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4286D19-1D7D-0343-BCF4-1A7B57838DA3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C9DA7D2-3DAC-D54E-BB5F-6A233CAD820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png>
</file>

<file path=ppt/media/image23.png>
</file>

<file path=ppt/media/image24.tiff>
</file>

<file path=ppt/media/image25.gif>
</file>

<file path=ppt/media/image26.tiff>
</file>

<file path=ppt/media/image27.png>
</file>

<file path=ppt/media/image28.png>
</file>

<file path=ppt/media/image29.tiff>
</file>

<file path=ppt/media/image3.png>
</file>

<file path=ppt/media/image30.png>
</file>

<file path=ppt/media/image31.png>
</file>

<file path=ppt/media/image32.png>
</file>

<file path=ppt/media/image33.tiff>
</file>

<file path=ppt/media/image34.gif>
</file>

<file path=ppt/media/image35.png>
</file>

<file path=ppt/media/image36.tiff>
</file>

<file path=ppt/media/image37.png>
</file>

<file path=ppt/media/image38.tiff>
</file>

<file path=ppt/media/image39.tiff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39D6239-D205-D64B-80A7-934BBD646504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F8EAB63-9201-3249-B0E4-95CE8D6C7CD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DengXian" charset="-122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DengXian" charset="-122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DengXian" charset="-122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DengXian" charset="-122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DengXian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409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深度变化的形式 </a:t>
            </a: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上游任务的应用形式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2932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820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zh-CN" altLang="en-US" dirty="0" smtClean="0"/>
              <a:t>伪双向解释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077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zh-CN" altLang="en-US" dirty="0" smtClean="0"/>
              <a:t>具体解释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3545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9074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4896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1905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1337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在进行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multi-head attention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后先链接了一个</a:t>
            </a:r>
            <a:r>
              <a:rPr lang="zh-CN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全连接层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，再进行的残差和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layer_norm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2422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en-US" altLang="zh-CN" dirty="0" smtClean="0"/>
              <a:t>Transform</a:t>
            </a:r>
            <a:r>
              <a:rPr kumimoji="1" lang="zh-CN" altLang="en-US" dirty="0" smtClean="0"/>
              <a:t> 为定值不参与训练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031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9552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zh-CN" altLang="en-US" dirty="0" smtClean="0"/>
              <a:t>主要看</a:t>
            </a:r>
            <a:r>
              <a:rPr kumimoji="1" lang="en-US" altLang="zh-CN" dirty="0" smtClean="0"/>
              <a:t>decode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encode</a:t>
            </a:r>
            <a:r>
              <a:rPr kumimoji="1" lang="zh-CN" altLang="en-US" dirty="0" smtClean="0"/>
              <a:t>的过程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0021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9160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7198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40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zh-CN" altLang="en-US" dirty="0" smtClean="0"/>
              <a:t>多切片，多</a:t>
            </a:r>
            <a:r>
              <a:rPr kumimoji="1" lang="en-US" altLang="zh-CN" dirty="0" smtClean="0"/>
              <a:t>attention</a:t>
            </a:r>
            <a:r>
              <a:rPr kumimoji="1" lang="zh-CN" altLang="en-US" dirty="0" smtClean="0"/>
              <a:t>机制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158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5923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zh-CN" altLang="en-US" dirty="0" smtClean="0"/>
              <a:t>到底啥是</a:t>
            </a:r>
            <a:r>
              <a:rPr kumimoji="1" lang="en-US" altLang="zh-CN" dirty="0" smtClean="0"/>
              <a:t>attention</a:t>
            </a:r>
            <a:r>
              <a:rPr kumimoji="1" lang="zh-CN" altLang="en-US" dirty="0" smtClean="0"/>
              <a:t>，做到了什么功能，为什么要有他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3771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7462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1621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zh-CN" altLang="en-US" dirty="0" smtClean="0"/>
              <a:t>聚焦过程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684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6990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50068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2687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6474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076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51840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0814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2096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3460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6837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071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DengXian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455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4992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5691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LSA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27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1145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zh-CN" altLang="en-US" dirty="0" smtClean="0"/>
              <a:t>概念解释。通用性，及优秀的模型表达能力，泛化能力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200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09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论文很大手笔，把预训练模型分为两类，一类是生成有用的特征给别的任务用（比如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word2vec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这种），另一类是直接做下游任务的骨架网络（类似于 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ResNet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在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ImageNet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上训好后去做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Faster R-CNN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DengXian" charset="-122"/>
              </a:rPr>
              <a:t>的骨干网）。本文想做的是后一种，一个模型搞定所有任务。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321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kumimoji="1" lang="en-US" altLang="zh-CN" dirty="0" err="1" smtClean="0"/>
              <a:t>Nlp</a:t>
            </a:r>
            <a:r>
              <a:rPr kumimoji="1" lang="zh-CN" altLang="en-US" dirty="0" smtClean="0"/>
              <a:t>模型更宽，</a:t>
            </a:r>
            <a:r>
              <a:rPr kumimoji="1" lang="en-US" altLang="zh-CN" dirty="0" err="1" smtClean="0"/>
              <a:t>Cv</a:t>
            </a:r>
            <a:r>
              <a:rPr kumimoji="1" lang="zh-CN" altLang="en-US" dirty="0" smtClean="0"/>
              <a:t>模型更深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B1DEFC-A735-5744-9D2E-CE0D6BA9AD3B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643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02F040-CFF2-F44D-83B0-B9BFE2DBA5A3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E55EC6-8EA1-D947-A903-D779B1D92F3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7985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F5243D-EB54-784F-B498-C157B1DAD039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E48ADF-BBD6-E245-892D-E3FE9B3FC42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393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7F72C9-FD3C-C146-ABCE-91B6475685ED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26AAAB-C8FF-E14D-A3ED-1421FFBF73C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85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E5F9B7-EA66-0A4A-97A1-3A4EC3FA1759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C84C7D-8AC5-F341-9CBF-BA35228CC5E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768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525024-BF79-4448-B3F6-02AB5C9E04D2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6BD043-FE57-E641-A8CC-0DBC4B21E46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5980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8D48C3-35B7-CE4D-8E47-6BB41724B388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9AE797-112D-7F44-962C-F869028B71A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792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9E7388-5B8A-FF41-A243-96B34A7DDC81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B92D9B-AA07-E54F-89EA-AD4F0CF86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226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F45733-E38A-144A-9001-0E3198F6655D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3E3DE1-C144-3543-8293-D8B5394FCB2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296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76B64E-7D6C-B945-B166-8192A71A9317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B51B53-A04F-C647-A116-CD94D5C245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95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30219D-B996-1945-BA83-661B3407FD08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711852-70FF-5841-8C60-6D4B2E43D3D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62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77392B-BEE2-5F45-8F41-58A1ABFF4E7A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20718F-48FD-DC48-9E57-DC387B036B6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35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DDB815A-A3A5-5849-9A03-672D831CDF05}" type="datetimeFigureOut">
              <a:rPr lang="zh-CN" altLang="en-US"/>
              <a:pPr>
                <a:defRPr/>
              </a:pPr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5140554-DFC5-614D-A6F6-E699CB303B9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DengXian Light" charset="-122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charset="-122"/>
          <a:ea typeface="DengXian Light" charset="-122"/>
          <a:cs typeface="DengXian Light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charset="-122"/>
          <a:ea typeface="DengXian Light" charset="-122"/>
          <a:cs typeface="DengXian Light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charset="-122"/>
          <a:ea typeface="DengXian Light" charset="-122"/>
          <a:cs typeface="DengXian Light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charset="-122"/>
          <a:ea typeface="DengXian Light" charset="-122"/>
          <a:cs typeface="DengXian Light" charset="-122"/>
        </a:defRPr>
      </a:lvl5pPr>
      <a:lvl6pPr marL="457189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charset="-122"/>
          <a:ea typeface="DengXian Light" charset="-122"/>
          <a:cs typeface="DengXian Light" charset="-122"/>
        </a:defRPr>
      </a:lvl6pPr>
      <a:lvl7pPr marL="914377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charset="-122"/>
          <a:ea typeface="DengXian Light" charset="-122"/>
          <a:cs typeface="DengXian Light" charset="-122"/>
        </a:defRPr>
      </a:lvl7pPr>
      <a:lvl8pPr marL="1371566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charset="-122"/>
          <a:ea typeface="DengXian Light" charset="-122"/>
          <a:cs typeface="DengXian Light" charset="-122"/>
        </a:defRPr>
      </a:lvl8pPr>
      <a:lvl9pPr marL="1828754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charset="-122"/>
          <a:ea typeface="DengXian Light" charset="-122"/>
          <a:cs typeface="DengXian Light" charset="-122"/>
        </a:defRPr>
      </a:lvl9pPr>
    </p:titleStyle>
    <p:bodyStyle>
      <a:lvl1pPr marL="227013" indent="-227013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DengXian" charset="-122"/>
        </a:defRPr>
      </a:lvl1pPr>
      <a:lvl2pPr marL="684213" indent="-227013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DengXian" charset="-122"/>
        </a:defRPr>
      </a:lvl2pPr>
      <a:lvl3pPr marL="1141413" indent="-227013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DengXian" charset="-122"/>
        </a:defRPr>
      </a:lvl3pPr>
      <a:lvl4pPr marL="1598613" indent="-227013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DengXian" charset="-122"/>
        </a:defRPr>
      </a:lvl4pPr>
      <a:lvl5pPr marL="2055813" indent="-227013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DengXian" charset="-122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0.tiff"/><Relationship Id="rId5" Type="http://schemas.openxmlformats.org/officeDocument/2006/relationships/image" Target="../media/image11.png"/><Relationship Id="rId6" Type="http://schemas.openxmlformats.org/officeDocument/2006/relationships/image" Target="../media/image12.tiff"/><Relationship Id="rId7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10.tiff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8.png"/><Relationship Id="rId5" Type="http://schemas.openxmlformats.org/officeDocument/2006/relationships/hyperlink" Target="https://link.zhihu.com/?target=https://arxiv.org/abs/1706.03762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0.tiff"/><Relationship Id="rId5" Type="http://schemas.openxmlformats.org/officeDocument/2006/relationships/image" Target="../media/image21.tiff"/><Relationship Id="rId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3.png"/><Relationship Id="rId5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6.tiff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8.png"/><Relationship Id="rId5" Type="http://schemas.openxmlformats.org/officeDocument/2006/relationships/image" Target="../media/image2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0.tiff"/><Relationship Id="rId5" Type="http://schemas.openxmlformats.org/officeDocument/2006/relationships/image" Target="../media/image3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4.gif"/><Relationship Id="rId5" Type="http://schemas.openxmlformats.org/officeDocument/2006/relationships/hyperlink" Target="https://link.zhihu.com/?target=https://colab.research.google.com/drive/1vlOJ1lhdujVjfH857hvYKIdKPTD9Kid8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5.png"/><Relationship Id="rId5" Type="http://schemas.openxmlformats.org/officeDocument/2006/relationships/image" Target="../media/image38.tiff"/><Relationship Id="rId6" Type="http://schemas.openxmlformats.org/officeDocument/2006/relationships/image" Target="../media/image3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0.tiff"/><Relationship Id="rId5" Type="http://schemas.openxmlformats.org/officeDocument/2006/relationships/image" Target="../media/image11.png"/><Relationship Id="rId6" Type="http://schemas.openxmlformats.org/officeDocument/2006/relationships/image" Target="../media/image12.tiff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1323622" y="693974"/>
            <a:ext cx="92895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Bidirectional</a:t>
            </a:r>
            <a:r>
              <a:rPr lang="zh-CN" altLang="en-US" sz="4000" b="1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Encoder</a:t>
            </a:r>
            <a:r>
              <a:rPr lang="zh-CN" altLang="en-US" sz="4000" b="1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Representation</a:t>
            </a:r>
            <a:r>
              <a:rPr lang="zh-CN" altLang="en-US" sz="4000" b="1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From</a:t>
            </a:r>
            <a:r>
              <a:rPr lang="zh-CN" altLang="en-US" sz="4000" b="1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Transformers</a:t>
            </a:r>
            <a:endParaRPr lang="zh-CN" altLang="en-US" sz="2400" b="1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3991" y="2662918"/>
            <a:ext cx="2590800" cy="1905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2547" y="2640794"/>
            <a:ext cx="4266644" cy="179493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895039" y="4874442"/>
            <a:ext cx="3273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韬</a:t>
            </a:r>
            <a:r>
              <a:rPr kumimoji="1" lang="zh-CN" altLang="en-US" dirty="0" smtClean="0"/>
              <a:t>伟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运满满算法专家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19.06.18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Deep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580" y="1305737"/>
            <a:ext cx="2405145" cy="188403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54EF89EB-5707-4274-B3FC-44C437D42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148" y="1246406"/>
            <a:ext cx="3715013" cy="194336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062716" y="347684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RNN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371204" y="347684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W2V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5832" y="4011396"/>
            <a:ext cx="3494072" cy="183086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491117" y="6007480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ELMO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834175" y="2820435"/>
            <a:ext cx="2357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对比回想一下</a:t>
            </a:r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ResNet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6052" y="233916"/>
            <a:ext cx="1679062" cy="662408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3970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1275909" y="4292889"/>
            <a:ext cx="981385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论文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将层数（即Transformer blocks）表示为L，将隐藏大小表示为H，将self-attention heads的数量表示为A。在所有情况下，将feed-forward/filter 的大小设置为 4H，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即H 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= 768时为3072，H = 1024时为4096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论文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主要报告了两种模型大小的结果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L=12, H=768, A=12, Total Parameters=110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Million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个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L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=24, H=1024, A=16, Total Parameters=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340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Million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个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66762" y="3724564"/>
            <a:ext cx="11961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100" smtClean="0">
                <a:latin typeface="Microsoft YaHei" charset="-122"/>
                <a:ea typeface="Microsoft YaHei" charset="-122"/>
                <a:cs typeface="Microsoft YaHei" charset="-122"/>
              </a:rPr>
              <a:t>Simple</a:t>
            </a:r>
            <a:r>
              <a:rPr kumimoji="1" lang="zh-CN" altLang="en-US" sz="110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100" smtClean="0">
                <a:latin typeface="Microsoft YaHei" charset="-122"/>
                <a:ea typeface="Microsoft YaHei" charset="-122"/>
                <a:cs typeface="Microsoft YaHei" charset="-122"/>
              </a:rPr>
              <a:t>Process</a:t>
            </a:r>
            <a:endParaRPr kumimoji="1" lang="zh-CN" altLang="en-US" sz="110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8785" y="350838"/>
            <a:ext cx="8928100" cy="3746500"/>
          </a:xfrm>
          <a:prstGeom prst="rect">
            <a:avLst/>
          </a:prstGeom>
        </p:spPr>
      </p:pic>
      <p:sp>
        <p:nvSpPr>
          <p:cNvPr id="8" name="左大括号 7"/>
          <p:cNvSpPr/>
          <p:nvPr/>
        </p:nvSpPr>
        <p:spPr>
          <a:xfrm>
            <a:off x="1935126" y="1903228"/>
            <a:ext cx="106325" cy="85060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367342" y="2153415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L=2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618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4544948" y="2596154"/>
            <a:ext cx="2488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latin typeface="Microsoft YaHei" charset="-122"/>
                <a:ea typeface="Microsoft YaHei" charset="-122"/>
                <a:cs typeface="Microsoft YaHei" charset="-122"/>
              </a:rPr>
              <a:t>Bidirectional</a:t>
            </a:r>
            <a:endParaRPr kumimoji="1" lang="zh-CN" altLang="en-US" sz="240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4316818" y="1284472"/>
            <a:ext cx="0" cy="29047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30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Bidirectional </a:t>
            </a:r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73602" y="1358900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1A1A1A"/>
                </a:solidFill>
                <a:latin typeface="-apple-system" charset="0"/>
              </a:rPr>
              <a:t>单向传统</a:t>
            </a:r>
            <a:r>
              <a:rPr lang="zh-CN" altLang="en-US" b="1">
                <a:solidFill>
                  <a:srgbClr val="1A1A1A"/>
                </a:solidFill>
                <a:latin typeface="-apple-system" charset="0"/>
              </a:rPr>
              <a:t>的语言</a:t>
            </a:r>
            <a:r>
              <a:rPr lang="zh-CN" altLang="en-US" b="1" smtClean="0">
                <a:solidFill>
                  <a:srgbClr val="1A1A1A"/>
                </a:solidFill>
                <a:latin typeface="-apple-system" charset="0"/>
              </a:rPr>
              <a:t>模型</a:t>
            </a:r>
            <a:r>
              <a:rPr lang="zh-CN" altLang="en-US" b="1">
                <a:solidFill>
                  <a:srgbClr val="1A1A1A"/>
                </a:solidFill>
                <a:latin typeface="-apple-system" charset="0"/>
              </a:rPr>
              <a:t>：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602" y="2024874"/>
            <a:ext cx="6578600" cy="3683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3602" y="3356638"/>
            <a:ext cx="2405145" cy="188403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673602" y="2689816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1A1A1A"/>
                </a:solidFill>
                <a:latin typeface="-apple-system" charset="0"/>
              </a:rPr>
              <a:t>单向的深度语言</a:t>
            </a:r>
            <a:r>
              <a:rPr lang="zh-CN" altLang="en-US" b="1">
                <a:solidFill>
                  <a:srgbClr val="1A1A1A"/>
                </a:solidFill>
                <a:latin typeface="-apple-system" charset="0"/>
              </a:rPr>
              <a:t>模型：</a:t>
            </a:r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7025878" y="2689816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1A1A1A"/>
                </a:solidFill>
                <a:latin typeface="-apple-system" charset="0"/>
              </a:rPr>
              <a:t>伪双向的深度语言</a:t>
            </a:r>
            <a:r>
              <a:rPr lang="zh-CN" altLang="en-US" b="1">
                <a:solidFill>
                  <a:srgbClr val="1A1A1A"/>
                </a:solidFill>
                <a:latin typeface="-apple-system" charset="0"/>
              </a:rPr>
              <a:t>模型：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2873" y="3094368"/>
            <a:ext cx="46990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31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723013" y="751344"/>
            <a:ext cx="980321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charset="2"/>
              <a:buChar char="Ø"/>
            </a:pPr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今天</a:t>
            </a:r>
            <a:r>
              <a:rPr lang="en-US" altLang="zh-CN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天气 不错， 我们 去 </a:t>
            </a:r>
            <a:r>
              <a:rPr lang="zh-CN" altLang="en-US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公园 玩 吧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dirty="0" smtClean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algn="ctr">
              <a:buFont typeface="Wingdings" charset="2"/>
              <a:buChar char="Ø"/>
            </a:pPr>
            <a:endParaRPr lang="zh-CN" altLang="en-US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这句话，单向语言模型在学习的时候是从左向右进行学习的，先给模型看到“今天 天气”两个词，然后告诉模型下一个要填的词是“不错”。然而单向语言模型有一个欠缺，就是模型学习的时候总是按照句子的一个方向去学的，因此模型学习每个词的时候只看到了上文，并没有看到下文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dirty="0" smtClean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en-US" altLang="zh-CN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更加</a:t>
            </a:r>
            <a:r>
              <a:rPr lang="zh-CN" altLang="en-US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合理的方式应该是让模型同时通过上下文去学习，这个过程有点类似于完形填空题。例如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lang="en-US" altLang="zh-CN" dirty="0" smtClean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zh-CN" altLang="en-US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algn="ctr">
              <a:buFont typeface="Wingdings" charset="2"/>
              <a:buChar char="Ø"/>
            </a:pPr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今天 </a:t>
            </a:r>
            <a:r>
              <a:rPr lang="zh-CN" altLang="en-US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天气 </a:t>
            </a:r>
            <a:r>
              <a:rPr lang="en-US" altLang="zh-CN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{ }</a:t>
            </a:r>
            <a:r>
              <a:rPr lang="zh-CN" altLang="en-US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， 我们 去 公园 玩 吧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zh-CN" altLang="en-US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en-US" altLang="zh-CN" dirty="0" smtClean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通过</a:t>
            </a:r>
            <a:r>
              <a:rPr lang="zh-CN" altLang="en-US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这样的学习，模型能够更好地把握“不错”这个词所出现的上下文语境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zh-CN" altLang="en-US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3013" y="4933507"/>
            <a:ext cx="105718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N-Grams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直接考虑了词与词之间条件共现的概率，决定下一个词是什么的情况下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sentence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的概率最高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RNN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考虑了当前词与之前诺干个词，共同决定了下一个词可能出现的概率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ELMO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是基于正序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+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反序下的双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LSTM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hidden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state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共同决定了下一个词可能出现的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概率</a:t>
            </a:r>
            <a:endParaRPr kumimoji="1"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690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0901" y="919163"/>
            <a:ext cx="6614633" cy="310060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314892" y="4671311"/>
            <a:ext cx="88710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err="1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ELMo</a:t>
            </a:r>
            <a:r>
              <a:rPr lang="zh-CN" altLang="en-US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中是通过双向的两层</a:t>
            </a:r>
            <a:r>
              <a:rPr lang="en-US" altLang="zh-CN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RNN</a:t>
            </a:r>
            <a:r>
              <a:rPr lang="zh-CN" altLang="en-US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结构对两个方向进行建模，但两个方向的</a:t>
            </a:r>
            <a:r>
              <a:rPr lang="en-US" altLang="zh-CN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loss</a:t>
            </a:r>
            <a:r>
              <a:rPr lang="zh-CN" altLang="en-US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计算相互</a:t>
            </a:r>
            <a:r>
              <a:rPr lang="zh-CN" altLang="en-US" smtClean="0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独立，只是在最后的反向传递的时候进行了合并</a:t>
            </a:r>
            <a:endParaRPr lang="en-US" altLang="zh-CN" smtClean="0">
              <a:solidFill>
                <a:srgbClr val="1A1A1A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GPT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模型的结构，采用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  <a:hlinkClick r:id="rId5"/>
              </a:rPr>
              <a:t>Transfomer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的编码器作为主体模型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结构，但是是单向的结构</a:t>
            </a:r>
            <a:endParaRPr lang="en-US" altLang="zh-CN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BERT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的网络采取了</a:t>
            </a:r>
            <a:r>
              <a:rPr lang="en-US" altLang="zh-CN" err="1" smtClean="0">
                <a:latin typeface="Microsoft YaHei" charset="-122"/>
                <a:ea typeface="Microsoft YaHei" charset="-122"/>
                <a:cs typeface="Microsoft YaHei" charset="-122"/>
              </a:rPr>
              <a:t>ELMo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中的双向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+GPT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中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  <a:hlinkClick r:id="rId5"/>
              </a:rPr>
              <a:t>Transfomer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的编码器作为主体模型结构</a:t>
            </a:r>
          </a:p>
        </p:txBody>
      </p:sp>
    </p:spTree>
    <p:extLst>
      <p:ext uri="{BB962C8B-B14F-4D97-AF65-F5344CB8AC3E}">
        <p14:creationId xmlns:p14="http://schemas.microsoft.com/office/powerpoint/2010/main" val="107951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2020187" y="2426033"/>
            <a:ext cx="7878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为什么类似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ELMO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这种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加深双向编码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网络不直接在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LSTM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传递入参过程中直接加入双向，而采取的是只是计算两个方向的值，最后合并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loss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呢？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97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2668772" y="611482"/>
            <a:ext cx="61243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Word1----&gt;Word2----&gt;Word3----&gt;Word4----&gt;????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913321" y="125781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????&lt;----Word2&lt;----Word3&lt;----Word4&lt;----Word5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838353" y="425302"/>
            <a:ext cx="3657600" cy="139286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160181" y="1904144"/>
            <a:ext cx="7602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传统的语言模型是以预测下一个词为训练目标的，然而如果做了双向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encoding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的话，那不就表示要预测的词已经看到了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671" y="2550475"/>
            <a:ext cx="7099300" cy="3492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160181" y="5756863"/>
            <a:ext cx="6849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非传统模型的传递过程则会被进行信息偷窥，还没有进行预测就知道预测位置是什么词了，失去了意义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946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4544948" y="2596154"/>
            <a:ext cx="2488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Transformer</a:t>
            </a:r>
            <a:endParaRPr kumimoji="1"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4316818" y="1284472"/>
            <a:ext cx="0" cy="29047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74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8192" y="350838"/>
            <a:ext cx="3169100" cy="541275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337545" y="6054771"/>
            <a:ext cx="2919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Transformer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的编码器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结构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Encode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部分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5402" y="1546519"/>
            <a:ext cx="6203763" cy="3256975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7" name="矩形 6"/>
          <p:cNvSpPr/>
          <p:nvPr/>
        </p:nvSpPr>
        <p:spPr>
          <a:xfrm>
            <a:off x="7704289" y="6054770"/>
            <a:ext cx="33263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Transformer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的注意力层得到的词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词之间关系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537" y="650875"/>
            <a:ext cx="2803076" cy="454885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88341" y="6193269"/>
            <a:ext cx="4097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Bert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中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Transformer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的部分的工程流程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992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5167963" y="289211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爱上一个人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783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0704" y="1479952"/>
            <a:ext cx="8432800" cy="27432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39838" y="879674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Embedding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445106" y="4338880"/>
            <a:ext cx="67104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/>
              <a:t>与传统的</a:t>
            </a:r>
            <a:r>
              <a:rPr kumimoji="1" lang="en-US" altLang="zh-CN" dirty="0" smtClean="0"/>
              <a:t>Transformers</a:t>
            </a:r>
            <a:r>
              <a:rPr kumimoji="1" lang="zh-CN" altLang="en-US" dirty="0" smtClean="0"/>
              <a:t>不同，</a:t>
            </a:r>
            <a:r>
              <a:rPr kumimoji="1" lang="en-US" altLang="zh-CN" dirty="0" smtClean="0"/>
              <a:t>Bert</a:t>
            </a:r>
            <a:r>
              <a:rPr kumimoji="1" lang="zh-CN" altLang="en-US" dirty="0" smtClean="0"/>
              <a:t>里面的位置</a:t>
            </a:r>
            <a:r>
              <a:rPr kumimoji="1" lang="en-US" altLang="zh-CN" dirty="0" smtClean="0"/>
              <a:t>Embedding</a:t>
            </a:r>
            <a:r>
              <a:rPr kumimoji="1" lang="zh-CN" altLang="en-US" dirty="0" smtClean="0"/>
              <a:t>方法</a:t>
            </a:r>
            <a:r>
              <a:rPr lang="zh-CN" altLang="en-US" dirty="0" smtClean="0"/>
              <a:t>随机初始化，并参与训练</a:t>
            </a:r>
            <a:endParaRPr lang="en-US" altLang="zh-CN" dirty="0" smtClean="0"/>
          </a:p>
          <a:p>
            <a:pPr marL="285750" indent="-285750">
              <a:buFont typeface="Arial" charset="0"/>
              <a:buChar char="•"/>
            </a:pPr>
            <a:r>
              <a:rPr lang="zh-CN" altLang="en-US" dirty="0"/>
              <a:t>使用学习的</a:t>
            </a:r>
            <a:r>
              <a:rPr lang="en-US" altLang="zh-CN" b="1" dirty="0"/>
              <a:t>positional </a:t>
            </a:r>
            <a:r>
              <a:rPr lang="en-US" altLang="zh-CN" b="1" dirty="0" err="1"/>
              <a:t>embeddings</a:t>
            </a:r>
            <a:r>
              <a:rPr lang="zh-CN" altLang="en-US" dirty="0"/>
              <a:t>，支持的序列长度最多为</a:t>
            </a:r>
            <a:r>
              <a:rPr lang="en-US" altLang="zh-CN" dirty="0"/>
              <a:t>512</a:t>
            </a:r>
            <a:r>
              <a:rPr lang="zh-CN" altLang="en-US" dirty="0"/>
              <a:t>个</a:t>
            </a:r>
            <a:r>
              <a:rPr lang="en-US" altLang="zh-CN" dirty="0" smtClean="0"/>
              <a:t>token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3409" y="5524394"/>
            <a:ext cx="3773861" cy="90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44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439838" y="879674"/>
            <a:ext cx="2395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Encoding-Decode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696" y="1249006"/>
            <a:ext cx="8970380" cy="49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93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439838" y="879674"/>
            <a:ext cx="3049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Encoding-Self-attention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1088" y="358816"/>
            <a:ext cx="4194498" cy="252328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647461" y="2924080"/>
            <a:ext cx="94642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FFBB66"/>
                </a:solidFill>
                <a:latin typeface="Microsoft YaHei" charset="-122"/>
                <a:ea typeface="Microsoft YaHei" charset="-122"/>
                <a:cs typeface="Microsoft YaHei" charset="-122"/>
              </a:rPr>
              <a:t>第一步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是从每个</a:t>
            </a:r>
            <a:r>
              <a:rPr lang="en-US" altLang="zh-CN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Encoder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的输入向量上创建</a:t>
            </a:r>
            <a:r>
              <a:rPr lang="en-US" altLang="zh-CN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个向量（在这个情况下，对每个单词做词嵌入）。所以，对于每个单词，我们创建一个</a:t>
            </a:r>
            <a:r>
              <a:rPr lang="en-US" altLang="zh-CN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Query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向量，一个</a:t>
            </a:r>
            <a:r>
              <a:rPr lang="en-US" altLang="zh-CN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Key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向量和一个</a:t>
            </a:r>
            <a:r>
              <a:rPr lang="en-US" altLang="zh-CN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Value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向量。这些向量是通过词嵌入乘以我们训练过程中创建的</a:t>
            </a:r>
            <a:r>
              <a:rPr lang="en-US" altLang="zh-CN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个训练矩阵而产生的。</a:t>
            </a:r>
            <a:endParaRPr lang="zh-CN" altLang="en-US" sz="12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0" name="曲线连接符 9"/>
          <p:cNvCxnSpPr/>
          <p:nvPr/>
        </p:nvCxnSpPr>
        <p:spPr>
          <a:xfrm>
            <a:off x="5741043" y="773949"/>
            <a:ext cx="1666754" cy="290427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/>
          <p:nvPr/>
        </p:nvCxnSpPr>
        <p:spPr>
          <a:xfrm flipH="1">
            <a:off x="5683169" y="918568"/>
            <a:ext cx="879676" cy="226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1566439" y="5841016"/>
            <a:ext cx="92237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FFBB66"/>
                </a:solidFill>
                <a:latin typeface="Microsoft YaHei" charset="-122"/>
                <a:ea typeface="Microsoft YaHei" charset="-122"/>
                <a:cs typeface="Microsoft YaHei" charset="-122"/>
              </a:rPr>
              <a:t>第二步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是计算得分。以上图为例，假设我们在计算第一个单词“</a:t>
            </a:r>
            <a:r>
              <a:rPr lang="en-US" altLang="zh-CN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thinking”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的</a:t>
            </a:r>
            <a:r>
              <a:rPr lang="en-US" altLang="zh-CN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self attention</a:t>
            </a:r>
            <a:r>
              <a:rPr lang="zh-CN" altLang="en-US" sz="1200" dirty="0">
                <a:solidFill>
                  <a:srgbClr val="4D4D4D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。我们需要根据这个单词对输入句子的每个单词进行评分。当我们在某个位置编码单词时，分数决定了对输入句子的其他单词的关照程度。</a:t>
            </a:r>
            <a:endParaRPr lang="zh-CN" altLang="en-US" sz="12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3089" y="3364119"/>
            <a:ext cx="4450496" cy="249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62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439838" y="879674"/>
            <a:ext cx="3049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Encoding-Self-attention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66439" y="2889456"/>
            <a:ext cx="88276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FFC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第三步和第四步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的计算，是将第二部的得分除以</a:t>
            </a:r>
            <a:r>
              <a:rPr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8</a:t>
            </a:r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然后再将得到的输出通过</a:t>
            </a:r>
            <a:r>
              <a:rPr lang="en-US" altLang="zh-CN" sz="1200" dirty="0" err="1">
                <a:latin typeface="Microsoft YaHei" charset="-122"/>
                <a:ea typeface="Microsoft YaHei" charset="-122"/>
                <a:cs typeface="Microsoft YaHei" charset="-122"/>
              </a:rPr>
              <a:t>softmax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函数标准化，使得最后的列表和为</a:t>
            </a:r>
            <a:r>
              <a:rPr lang="en-US" altLang="zh-CN" sz="1200" dirty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这个</a:t>
            </a:r>
            <a:r>
              <a:rPr lang="en-US" altLang="zh-CN" sz="1200" dirty="0" err="1">
                <a:latin typeface="Microsoft YaHei" charset="-122"/>
                <a:ea typeface="Microsoft YaHei" charset="-122"/>
                <a:cs typeface="Microsoft YaHei" charset="-122"/>
              </a:rPr>
              <a:t>softmax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的分数决定了当前单词在每个句子中每个单词位置的表示程度。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566439" y="5887316"/>
            <a:ext cx="92237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rgbClr val="FFBB66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最后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将每个</a:t>
            </a:r>
            <a:r>
              <a:rPr lang="en-US" altLang="zh-CN" sz="1200" dirty="0">
                <a:latin typeface="Microsoft YaHei" charset="-122"/>
                <a:ea typeface="Microsoft YaHei" charset="-122"/>
                <a:cs typeface="Microsoft YaHei" charset="-122"/>
              </a:rPr>
              <a:t>Value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向量乘以</a:t>
            </a:r>
            <a:r>
              <a:rPr lang="en-US" altLang="zh-CN" sz="1200" dirty="0" err="1">
                <a:latin typeface="Microsoft YaHei" charset="-122"/>
                <a:ea typeface="Microsoft YaHei" charset="-122"/>
                <a:cs typeface="Microsoft YaHei" charset="-122"/>
              </a:rPr>
              <a:t>softmax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后的得分。这里实际上的意义在于保存对当前词的关注度不变的情况下，降低对不相关词的关注。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3089" y="138590"/>
            <a:ext cx="4382931" cy="255831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3089" y="3351120"/>
            <a:ext cx="4382931" cy="248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7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439838" y="879674"/>
            <a:ext cx="3049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Encoding-Self-attention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4285" y="1458410"/>
            <a:ext cx="3234956" cy="345786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5343" y="2015126"/>
            <a:ext cx="5013201" cy="234443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548851" y="5197033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压缩为矩阵表达形式如上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389777" y="2233915"/>
            <a:ext cx="11528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100" dirty="0" err="1" smtClean="0">
                <a:latin typeface="Microsoft YaHei" charset="-122"/>
                <a:ea typeface="Microsoft YaHei" charset="-122"/>
                <a:cs typeface="Microsoft YaHei" charset="-122"/>
              </a:rPr>
              <a:t>bert</a:t>
            </a:r>
            <a:r>
              <a:rPr kumimoji="1" lang="zh-CN" altLang="en-US" sz="1100" dirty="0" smtClean="0">
                <a:latin typeface="Microsoft YaHei" charset="-122"/>
                <a:ea typeface="Microsoft YaHei" charset="-122"/>
                <a:cs typeface="Microsoft YaHei" charset="-122"/>
              </a:rPr>
              <a:t>中为</a:t>
            </a:r>
            <a:r>
              <a:rPr kumimoji="1" lang="en-US" altLang="zh-CN" sz="1100" dirty="0" smtClean="0">
                <a:latin typeface="Microsoft YaHei" charset="-122"/>
                <a:ea typeface="Microsoft YaHei" charset="-122"/>
                <a:cs typeface="Microsoft YaHei" charset="-122"/>
              </a:rPr>
              <a:t>nx512</a:t>
            </a:r>
            <a:endParaRPr kumimoji="1" lang="zh-CN" altLang="en-US" sz="11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912951" y="1288804"/>
            <a:ext cx="12330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100" dirty="0" err="1" smtClean="0">
                <a:latin typeface="Microsoft YaHei" charset="-122"/>
                <a:ea typeface="Microsoft YaHei" charset="-122"/>
                <a:cs typeface="Microsoft YaHei" charset="-122"/>
              </a:rPr>
              <a:t>bert</a:t>
            </a:r>
            <a:r>
              <a:rPr kumimoji="1" lang="zh-CN" altLang="en-US" sz="1100" dirty="0" smtClean="0">
                <a:latin typeface="Microsoft YaHei" charset="-122"/>
                <a:ea typeface="Microsoft YaHei" charset="-122"/>
                <a:cs typeface="Microsoft YaHei" charset="-122"/>
              </a:rPr>
              <a:t>中为</a:t>
            </a:r>
            <a:r>
              <a:rPr kumimoji="1" lang="en-US" altLang="zh-CN" sz="1100" dirty="0" smtClean="0">
                <a:latin typeface="Microsoft YaHei" charset="-122"/>
                <a:ea typeface="Microsoft YaHei" charset="-122"/>
                <a:cs typeface="Microsoft YaHei" charset="-122"/>
              </a:rPr>
              <a:t>512x64</a:t>
            </a:r>
            <a:endParaRPr kumimoji="1" lang="zh-CN" altLang="en-US" sz="11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0189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439838" y="879674"/>
            <a:ext cx="329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Encoding-Multi-attention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2467" y="1509371"/>
            <a:ext cx="8545307" cy="455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2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439838" y="87967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再回顾一下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415" y="919163"/>
            <a:ext cx="3169100" cy="54127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3898" y="1249006"/>
            <a:ext cx="4603179" cy="430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5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1673826" y="4904757"/>
            <a:ext cx="85768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-webkit-standard" charset="0"/>
              </a:rPr>
              <a:t>Bert</a:t>
            </a:r>
            <a:r>
              <a:rPr lang="zh-CN" altLang="en-US" dirty="0">
                <a:solidFill>
                  <a:srgbClr val="000000"/>
                </a:solidFill>
                <a:latin typeface="-webkit-standard" charset="0"/>
              </a:rPr>
              <a:t>不像传统的注意力模型那样只使用一个平坦的注意力机制。相反，</a:t>
            </a:r>
            <a:r>
              <a:rPr lang="en-US" altLang="zh-CN" dirty="0">
                <a:solidFill>
                  <a:srgbClr val="000000"/>
                </a:solidFill>
                <a:latin typeface="-webkit-standard" charset="0"/>
              </a:rPr>
              <a:t>BERT </a:t>
            </a:r>
            <a:r>
              <a:rPr lang="zh-CN" altLang="en-US" dirty="0">
                <a:solidFill>
                  <a:srgbClr val="000000"/>
                </a:solidFill>
                <a:latin typeface="-webkit-standard" charset="0"/>
              </a:rPr>
              <a:t>使用了多层次的注意力（</a:t>
            </a:r>
            <a:r>
              <a:rPr lang="en-US" altLang="zh-CN" dirty="0">
                <a:solidFill>
                  <a:srgbClr val="000000"/>
                </a:solidFill>
                <a:latin typeface="-webkit-standard" charset="0"/>
              </a:rPr>
              <a:t>12</a:t>
            </a:r>
            <a:r>
              <a:rPr lang="zh-CN" altLang="en-US" dirty="0">
                <a:solidFill>
                  <a:srgbClr val="000000"/>
                </a:solidFill>
                <a:latin typeface="-webkit-standard" charset="0"/>
              </a:rPr>
              <a:t>或</a:t>
            </a:r>
            <a:r>
              <a:rPr lang="en-US" altLang="zh-CN" dirty="0">
                <a:solidFill>
                  <a:srgbClr val="000000"/>
                </a:solidFill>
                <a:latin typeface="-webkit-standard" charset="0"/>
              </a:rPr>
              <a:t>24</a:t>
            </a:r>
            <a:r>
              <a:rPr lang="zh-CN" altLang="en-US" dirty="0">
                <a:solidFill>
                  <a:srgbClr val="000000"/>
                </a:solidFill>
                <a:latin typeface="-webkit-standard" charset="0"/>
              </a:rPr>
              <a:t>层，具体取决于模型），并在每一层中包含多个（</a:t>
            </a:r>
            <a:r>
              <a:rPr lang="en-US" altLang="zh-CN" dirty="0">
                <a:solidFill>
                  <a:srgbClr val="000000"/>
                </a:solidFill>
                <a:latin typeface="-webkit-standard" charset="0"/>
              </a:rPr>
              <a:t>12</a:t>
            </a:r>
            <a:r>
              <a:rPr lang="zh-CN" altLang="en-US" dirty="0">
                <a:solidFill>
                  <a:srgbClr val="000000"/>
                </a:solidFill>
                <a:latin typeface="-webkit-standard" charset="0"/>
              </a:rPr>
              <a:t>或</a:t>
            </a:r>
            <a:r>
              <a:rPr lang="en-US" altLang="zh-CN" dirty="0">
                <a:solidFill>
                  <a:srgbClr val="000000"/>
                </a:solidFill>
                <a:latin typeface="-webkit-standard" charset="0"/>
              </a:rPr>
              <a:t>16</a:t>
            </a:r>
            <a:r>
              <a:rPr lang="zh-CN" altLang="en-US" dirty="0">
                <a:solidFill>
                  <a:srgbClr val="000000"/>
                </a:solidFill>
                <a:latin typeface="-webkit-standard" charset="0"/>
              </a:rPr>
              <a:t>）注意力“头”。由于模型权重不在层之间共享，因此一个</a:t>
            </a:r>
            <a:r>
              <a:rPr lang="en-US" altLang="zh-CN" dirty="0">
                <a:solidFill>
                  <a:srgbClr val="000000"/>
                </a:solidFill>
                <a:latin typeface="-webkit-standard" charset="0"/>
              </a:rPr>
              <a:t>BERT </a:t>
            </a:r>
            <a:r>
              <a:rPr lang="zh-CN" altLang="en-US" dirty="0">
                <a:solidFill>
                  <a:srgbClr val="000000"/>
                </a:solidFill>
                <a:latin typeface="-webkit-standard" charset="0"/>
              </a:rPr>
              <a:t>模型就能有效地包含多达</a:t>
            </a:r>
            <a:r>
              <a:rPr lang="en-US" altLang="zh-CN" dirty="0">
                <a:solidFill>
                  <a:srgbClr val="000000"/>
                </a:solidFill>
                <a:latin typeface="-webkit-standard" charset="0"/>
              </a:rPr>
              <a:t>24 x 16 = 384</a:t>
            </a:r>
            <a:r>
              <a:rPr lang="zh-CN" altLang="en-US" dirty="0">
                <a:solidFill>
                  <a:srgbClr val="000000"/>
                </a:solidFill>
                <a:latin typeface="-webkit-standard" charset="0"/>
              </a:rPr>
              <a:t>个不同的注意力机制</a:t>
            </a:r>
            <a:r>
              <a:rPr lang="zh-CN" altLang="en-US" dirty="0" smtClean="0">
                <a:solidFill>
                  <a:srgbClr val="000000"/>
                </a:solidFill>
                <a:latin typeface="-webkit-standard" charset="0"/>
              </a:rPr>
              <a:t>。</a:t>
            </a:r>
            <a:endParaRPr lang="zh-CN" altLang="en-US" dirty="0">
              <a:solidFill>
                <a:srgbClr val="000000"/>
              </a:solidFill>
              <a:latin typeface="-webkit-standard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241" y="350838"/>
            <a:ext cx="4262056" cy="439065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845731" y="6268352"/>
            <a:ext cx="53399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smtClean="0"/>
              <a:t>来自于</a:t>
            </a:r>
            <a:r>
              <a:rPr lang="hr-HR" altLang="zh-CN" sz="900" dirty="0" err="1" smtClean="0"/>
              <a:t>Colab</a:t>
            </a:r>
            <a:r>
              <a:rPr lang="hr-HR" altLang="zh-CN" sz="900" dirty="0" smtClean="0"/>
              <a:t> </a:t>
            </a:r>
            <a:r>
              <a:rPr lang="hr-HR" altLang="zh-CN" sz="900" dirty="0" err="1"/>
              <a:t>notebook</a:t>
            </a:r>
            <a:r>
              <a:rPr lang="hr-HR" altLang="zh-CN" sz="900" dirty="0"/>
              <a:t> (</a:t>
            </a:r>
            <a:r>
              <a:rPr lang="hr-HR" altLang="zh-CN" sz="900" dirty="0">
                <a:hlinkClick r:id="rId5"/>
              </a:rPr>
              <a:t>https://colab.research.google.com/drive/1vlOJ1lhdujVjfH857hvYKIdKPTD9Kid8</a:t>
            </a:r>
            <a:r>
              <a:rPr lang="zh-CN" altLang="hr-HR" sz="900" dirty="0"/>
              <a:t>）</a:t>
            </a:r>
            <a:endParaRPr kumimoji="1"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40613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2066" y="511617"/>
            <a:ext cx="3932197" cy="45233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909823" y="510496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被更新的位置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974150" y="510496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被注意的位置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931386" y="711348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不同的颜色分别代表相应的注意头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1" name="直线箭头连接符 10"/>
          <p:cNvCxnSpPr/>
          <p:nvPr/>
        </p:nvCxnSpPr>
        <p:spPr>
          <a:xfrm>
            <a:off x="4340507" y="896014"/>
            <a:ext cx="25908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6931386" y="277330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颜色深浅代表注意程度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4" name="直线箭头连接符 13"/>
          <p:cNvCxnSpPr>
            <a:endCxn id="13" idx="1"/>
          </p:cNvCxnSpPr>
          <p:nvPr/>
        </p:nvCxnSpPr>
        <p:spPr>
          <a:xfrm>
            <a:off x="5303135" y="1110521"/>
            <a:ext cx="1628251" cy="1847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15"/>
          <p:cNvCxnSpPr>
            <a:endCxn id="13" idx="1"/>
          </p:cNvCxnSpPr>
          <p:nvPr/>
        </p:nvCxnSpPr>
        <p:spPr>
          <a:xfrm>
            <a:off x="5342506" y="2489838"/>
            <a:ext cx="1588880" cy="468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线箭头连接符 17"/>
          <p:cNvCxnSpPr>
            <a:endCxn id="13" idx="1"/>
          </p:cNvCxnSpPr>
          <p:nvPr/>
        </p:nvCxnSpPr>
        <p:spPr>
          <a:xfrm>
            <a:off x="5381877" y="2916101"/>
            <a:ext cx="1549509" cy="41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线箭头连接符 19"/>
          <p:cNvCxnSpPr>
            <a:endCxn id="13" idx="1"/>
          </p:cNvCxnSpPr>
          <p:nvPr/>
        </p:nvCxnSpPr>
        <p:spPr>
          <a:xfrm>
            <a:off x="5381877" y="2353260"/>
            <a:ext cx="1549509" cy="604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>
            <a:endCxn id="13" idx="1"/>
          </p:cNvCxnSpPr>
          <p:nvPr/>
        </p:nvCxnSpPr>
        <p:spPr>
          <a:xfrm flipV="1">
            <a:off x="5381876" y="2957968"/>
            <a:ext cx="1549510" cy="1604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线箭头连接符 23"/>
          <p:cNvCxnSpPr>
            <a:endCxn id="13" idx="1"/>
          </p:cNvCxnSpPr>
          <p:nvPr/>
        </p:nvCxnSpPr>
        <p:spPr>
          <a:xfrm flipV="1">
            <a:off x="5381877" y="2957968"/>
            <a:ext cx="1549509" cy="1778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下弧形箭头 25"/>
          <p:cNvSpPr/>
          <p:nvPr/>
        </p:nvSpPr>
        <p:spPr>
          <a:xfrm>
            <a:off x="2548215" y="5544275"/>
            <a:ext cx="2210765" cy="555585"/>
          </a:xfrm>
          <a:prstGeom prst="curvedDownArrow">
            <a:avLst/>
          </a:prstGeom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61369" y="5637401"/>
            <a:ext cx="5928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近似可以看作是神经网络传递的方向，没有连线的地方即</a:t>
            </a:r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可理解为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Wi=0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的情况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83138" y="84337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注意力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模型：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05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225573" y="831740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注意头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32765" y="1358900"/>
            <a:ext cx="4988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句子</a:t>
            </a:r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I went to the store.</a:t>
            </a:r>
            <a:br>
              <a:rPr lang="en-US" altLang="zh-CN" dirty="0"/>
            </a:br>
            <a:r>
              <a:rPr lang="zh-CN" altLang="en-US" dirty="0"/>
              <a:t>句子</a:t>
            </a:r>
            <a:r>
              <a:rPr lang="en-US" altLang="zh-CN" dirty="0"/>
              <a:t>B</a:t>
            </a:r>
            <a:r>
              <a:rPr lang="zh-CN" altLang="en-US" dirty="0"/>
              <a:t>：</a:t>
            </a:r>
            <a:r>
              <a:rPr lang="en-US" altLang="zh-CN" dirty="0"/>
              <a:t>At the store, I bought fresh strawberries.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832764" y="2005231"/>
            <a:ext cx="87812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BERT </a:t>
            </a:r>
            <a:r>
              <a:rPr lang="zh-CN" altLang="en-US" dirty="0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用 </a:t>
            </a:r>
            <a:r>
              <a:rPr lang="en-US" altLang="zh-CN" dirty="0" err="1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WordPiece</a:t>
            </a:r>
            <a:r>
              <a:rPr lang="zh-CN" altLang="en-US" dirty="0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工具来进行分词，并插入特殊的分离符（</a:t>
            </a:r>
            <a:r>
              <a:rPr lang="en-US" altLang="zh-CN" dirty="0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[CLS]</a:t>
            </a:r>
            <a:r>
              <a:rPr lang="zh-CN" altLang="en-US" dirty="0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，用来分隔样本）和分隔符（</a:t>
            </a:r>
            <a:r>
              <a:rPr lang="en-US" altLang="zh-CN" dirty="0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[SEP]</a:t>
            </a:r>
            <a:r>
              <a:rPr lang="zh-CN" altLang="en-US" dirty="0">
                <a:solidFill>
                  <a:srgbClr val="1A1A1A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，用来分隔样本内的不同句子）。</a:t>
            </a:r>
            <a:endParaRPr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32764" y="2831632"/>
            <a:ext cx="8319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因此实际输入序列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为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en-US" altLang="zh-CN" b="1" dirty="0" smtClean="0"/>
              <a:t>[</a:t>
            </a:r>
            <a:r>
              <a:rPr lang="en-US" altLang="zh-CN" b="1" dirty="0"/>
              <a:t>CLS] </a:t>
            </a:r>
            <a:r>
              <a:rPr lang="en-US" altLang="zh-CN" dirty="0" err="1"/>
              <a:t>i</a:t>
            </a:r>
            <a:r>
              <a:rPr lang="en-US" altLang="zh-CN" dirty="0"/>
              <a:t> went to the store . [SEP] at the store , </a:t>
            </a:r>
            <a:r>
              <a:rPr lang="en-US" altLang="zh-CN" dirty="0" err="1"/>
              <a:t>i</a:t>
            </a:r>
            <a:r>
              <a:rPr lang="en-US" altLang="zh-CN" dirty="0"/>
              <a:t> bought fresh straw ##berries . [SEP]</a:t>
            </a:r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832764" y="1358900"/>
            <a:ext cx="813303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832764" y="3147288"/>
            <a:ext cx="8133038" cy="3306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三角形 6"/>
          <p:cNvSpPr/>
          <p:nvPr/>
        </p:nvSpPr>
        <p:spPr>
          <a:xfrm>
            <a:off x="2037144" y="3537296"/>
            <a:ext cx="277793" cy="224910"/>
          </a:xfrm>
          <a:prstGeom prst="triangl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832764" y="4489951"/>
            <a:ext cx="84224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不同的注意头存在不同的功能，比如：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注意下一个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词，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注意前一个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词，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注意相同或相关的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单词，注意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“其他”句子中相同或相关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词，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注意能预测该词的其他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单词，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注意分隔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符，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同义关系、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共同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指代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关系等等</a:t>
            </a:r>
            <a:endParaRPr kumimoji="1" lang="zh-CN" altLang="en-US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32764" y="5822066"/>
            <a:ext cx="8319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以上这些定义均是模型训练完成后，我们通过逆向去看结果，总结而成，并非先天设计出这样的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head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头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三角形 13"/>
          <p:cNvSpPr/>
          <p:nvPr/>
        </p:nvSpPr>
        <p:spPr>
          <a:xfrm>
            <a:off x="4585504" y="3537296"/>
            <a:ext cx="277793" cy="224910"/>
          </a:xfrm>
          <a:prstGeom prst="triangl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三角形 14"/>
          <p:cNvSpPr/>
          <p:nvPr/>
        </p:nvSpPr>
        <p:spPr>
          <a:xfrm>
            <a:off x="9585768" y="3537296"/>
            <a:ext cx="277793" cy="224910"/>
          </a:xfrm>
          <a:prstGeom prst="triangl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6050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5167962" y="254487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爱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|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上一个人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167963" y="3565377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爱上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|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一个人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220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914400" y="2720050"/>
            <a:ext cx="10776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图中正值是蓝色的，负值是橙色的，颜色的深浅反映了取值的大小。所有的向量都是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64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维的，并且作用于某个特定的注意力头上。和最初的可视化工具类似，连接线颜色的深浅代表了单词之间的注意力强度。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14400" y="3644173"/>
            <a:ext cx="10324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查询向量</a:t>
            </a:r>
            <a:r>
              <a:rPr lang="en-US" altLang="zh-CN" b="1" dirty="0">
                <a:latin typeface="Microsoft YaHei" charset="-122"/>
                <a:ea typeface="Microsoft YaHei" charset="-122"/>
                <a:cs typeface="Microsoft YaHei" charset="-122"/>
              </a:rPr>
              <a:t>q 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查询向量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q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是左边正在进行注意力过程的单词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位置的编码，也就是说由它来“查询”其他的单词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位置。在上述的例子中，“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the”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（选中的单词）的查询向量标注出来了。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1448" y="152400"/>
            <a:ext cx="8128000" cy="2413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14400" y="4471994"/>
            <a:ext cx="10301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键向量</a:t>
            </a:r>
            <a:r>
              <a:rPr lang="en-US" altLang="zh-CN" b="1" dirty="0">
                <a:latin typeface="Microsoft YaHei" charset="-122"/>
                <a:ea typeface="Microsoft YaHei" charset="-122"/>
                <a:cs typeface="Microsoft YaHei" charset="-122"/>
              </a:rPr>
              <a:t>k</a:t>
            </a:r>
            <a:r>
              <a:rPr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键向量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k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是右边正在“被注意”的单词的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编码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14400" y="5022816"/>
            <a:ext cx="568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>
                <a:latin typeface="Microsoft YaHei" charset="-122"/>
                <a:ea typeface="Microsoft YaHei" charset="-122"/>
                <a:cs typeface="Microsoft YaHei" charset="-122"/>
              </a:rPr>
              <a:t>q×k</a:t>
            </a:r>
            <a:r>
              <a:rPr lang="en-US" altLang="zh-CN" b="1" dirty="0">
                <a:latin typeface="Microsoft YaHei" charset="-122"/>
                <a:ea typeface="Microsoft YaHei" charset="-122"/>
                <a:cs typeface="Microsoft YaHei" charset="-122"/>
              </a:rPr>
              <a:t> (element-wise</a:t>
            </a:r>
            <a:r>
              <a:rPr lang="en-US" altLang="zh-CN" b="1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查询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向量和键向量的逐元素积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14400" y="5573638"/>
            <a:ext cx="8457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 smtClean="0">
                <a:latin typeface="Microsoft YaHei" charset="-122"/>
                <a:ea typeface="Microsoft YaHei" charset="-122"/>
                <a:cs typeface="Microsoft YaHei" charset="-122"/>
              </a:rPr>
              <a:t>Softmax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所有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目标单词的</a:t>
            </a:r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q·k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 / 8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的</a:t>
            </a:r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softmax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值，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常量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8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是向量长度（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64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）的开方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6698" y="701937"/>
            <a:ext cx="1699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注意力机制的内部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细节：</a:t>
            </a:r>
            <a:endParaRPr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738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463" y="906423"/>
            <a:ext cx="3581400" cy="45085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934" y="2454222"/>
            <a:ext cx="8128000" cy="3390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934" y="959742"/>
            <a:ext cx="8128000" cy="8255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984112" y="947896"/>
            <a:ext cx="428263" cy="46086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261982" y="946150"/>
            <a:ext cx="428263" cy="46104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826547" y="946150"/>
            <a:ext cx="428263" cy="46104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118528" y="946150"/>
            <a:ext cx="428263" cy="46104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23295" y="711587"/>
            <a:ext cx="16286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注意分隔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符的聚焦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过程：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89984" y="1755709"/>
            <a:ext cx="3278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第一个分隔符</a:t>
            </a:r>
            <a:r>
              <a:rPr lang="en-US" altLang="zh-CN" dirty="0"/>
              <a:t>[SEP]</a:t>
            </a:r>
            <a:r>
              <a:rPr lang="zh-CN" altLang="en-US" dirty="0"/>
              <a:t>的键向量。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387618" y="5845122"/>
            <a:ext cx="8826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查询向量</a:t>
            </a:r>
            <a:r>
              <a:rPr lang="en-US" altLang="zh-CN" dirty="0"/>
              <a:t>q</a:t>
            </a:r>
            <a:r>
              <a:rPr lang="zh-CN" altLang="en-US" dirty="0"/>
              <a:t>会</a:t>
            </a:r>
            <a:r>
              <a:rPr lang="zh-CN" altLang="en-US" dirty="0" smtClean="0"/>
              <a:t>通过部分激活</a:t>
            </a:r>
            <a:r>
              <a:rPr lang="zh-CN" altLang="en-US" dirty="0"/>
              <a:t>神经元来匹配</a:t>
            </a:r>
            <a:r>
              <a:rPr lang="en-US" altLang="zh-CN" dirty="0"/>
              <a:t>[SEP]</a:t>
            </a:r>
            <a:r>
              <a:rPr lang="zh-CN" altLang="en-US" dirty="0"/>
              <a:t>键向量，会使元素內积</a:t>
            </a:r>
            <a:r>
              <a:rPr lang="en-US" altLang="zh-CN" dirty="0" err="1"/>
              <a:t>q×k</a:t>
            </a:r>
            <a:r>
              <a:rPr lang="zh-CN" altLang="en-US" dirty="0"/>
              <a:t>产生较高的</a:t>
            </a:r>
            <a:r>
              <a:rPr lang="zh-CN" altLang="en-US" dirty="0" smtClean="0"/>
              <a:t>值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4855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4544948" y="2596154"/>
            <a:ext cx="2488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MLM/NSP</a:t>
            </a:r>
            <a:endParaRPr kumimoji="1"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4316818" y="1284472"/>
            <a:ext cx="0" cy="29047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891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Masked LM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34139" y="1276758"/>
            <a:ext cx="98173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研究团队采用了一种简单的</a:t>
            </a:r>
            <a:r>
              <a:rPr lang="zh-CN" altLang="en-US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方法解决这个问题，</a:t>
            </a:r>
            <a:r>
              <a: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即随机屏蔽（</a:t>
            </a:r>
            <a:r>
              <a: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masking</a:t>
            </a:r>
            <a:r>
              <a: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）部分输入</a:t>
            </a:r>
            <a:r>
              <a: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token</a:t>
            </a:r>
            <a:r>
              <a: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，然后只预测那些被屏蔽的</a:t>
            </a:r>
            <a:r>
              <a: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token</a:t>
            </a:r>
            <a:r>
              <a: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。论文将这个过程称为“</a:t>
            </a:r>
            <a:r>
              <a: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masked LM”(MLM</a:t>
            </a:r>
            <a:r>
              <a:rPr lang="en-US" altLang="zh-CN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Cloze</a:t>
            </a:r>
            <a:r>
              <a: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任务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318437" y="2052084"/>
            <a:ext cx="81996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Input</a:t>
            </a:r>
            <a:r>
              <a:rPr kumimoji="1" lang="zh-CN" altLang="en-US" dirty="0" smtClean="0"/>
              <a:t>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今天我们下午要去</a:t>
            </a:r>
            <a:r>
              <a:rPr kumimoji="1" lang="en-US" altLang="zh-CN" dirty="0" smtClean="0"/>
              <a:t>[Mask1]</a:t>
            </a:r>
            <a:r>
              <a:rPr kumimoji="1" lang="zh-CN" altLang="en-US" dirty="0" smtClean="0"/>
              <a:t>技术开放日，但是</a:t>
            </a:r>
            <a:r>
              <a:rPr kumimoji="1" lang="en-US" altLang="zh-CN" dirty="0" smtClean="0"/>
              <a:t>[Mask2]</a:t>
            </a:r>
            <a:r>
              <a:rPr kumimoji="1" lang="zh-CN" altLang="en-US" dirty="0" smtClean="0"/>
              <a:t>居然要很早起床，想睡觉。</a:t>
            </a:r>
            <a:endParaRPr kumimoji="1" lang="en-US" altLang="zh-CN" dirty="0"/>
          </a:p>
          <a:p>
            <a:r>
              <a:rPr kumimoji="1" lang="en-US" altLang="zh-CN" dirty="0" smtClean="0"/>
              <a:t>Label:</a:t>
            </a:r>
          </a:p>
          <a:p>
            <a:r>
              <a:rPr kumimoji="1" lang="en-US" altLang="zh-CN" dirty="0" smtClean="0"/>
              <a:t>[Mask1] = </a:t>
            </a:r>
            <a:r>
              <a:rPr kumimoji="1" lang="zh-CN" altLang="en-US" dirty="0" smtClean="0"/>
              <a:t>参加</a:t>
            </a:r>
            <a:r>
              <a:rPr kumimoji="1" lang="en-US" altLang="zh-CN" dirty="0" smtClean="0"/>
              <a:t>; [Mask2] = </a:t>
            </a:r>
            <a:r>
              <a:rPr kumimoji="1" lang="zh-CN" altLang="en-US" dirty="0" smtClean="0"/>
              <a:t>早上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134138" y="3477105"/>
            <a:ext cx="9656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我们通过一个深层转换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『Transformer』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编码器进行输入，随后使用对应于遮盖处的最终隐态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『final hidden states』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对遮盖词进行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预测，遮盖率控制在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15%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86540" y="4433777"/>
            <a:ext cx="101647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问题来了：</a:t>
            </a:r>
            <a:endParaRPr kumimoji="1" lang="en-US" altLang="zh-CN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en-US" altLang="zh-CN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首先，预训练和</a:t>
            </a:r>
            <a:r>
              <a:rPr lang="en-US" altLang="zh-CN" err="1">
                <a:latin typeface="Microsoft YaHei" charset="-122"/>
                <a:ea typeface="Microsoft YaHei" charset="-122"/>
                <a:cs typeface="Microsoft YaHei" charset="-122"/>
              </a:rPr>
              <a:t>finetuning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之间不匹配，因为在</a:t>
            </a:r>
            <a:r>
              <a:rPr lang="en-US" altLang="zh-CN" err="1">
                <a:latin typeface="Microsoft YaHei" charset="-122"/>
                <a:ea typeface="Microsoft YaHei" charset="-122"/>
                <a:cs typeface="Microsoft YaHei" charset="-122"/>
              </a:rPr>
              <a:t>finetuning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期间从未看到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[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MASK]token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因为控制语义连贯，所以遮盖率只有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15%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每个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batch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只对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15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％的</a:t>
            </a:r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token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进行了学习，收敛成本可能会更高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286540" y="2052084"/>
            <a:ext cx="9503697" cy="12865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817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430148" y="820221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altLang="zh-CN">
                <a:latin typeface="Microsoft YaHei" charset="-122"/>
                <a:ea typeface="Microsoft YaHei" charset="-122"/>
                <a:cs typeface="Microsoft YaHei" charset="-122"/>
              </a:rPr>
              <a:t>[MASK]</a:t>
            </a:r>
            <a:r>
              <a:rPr lang="zh-CN" altLang="mr-IN" smtClean="0">
                <a:latin typeface="Microsoft YaHei" charset="-122"/>
                <a:ea typeface="Microsoft YaHei" charset="-122"/>
                <a:cs typeface="Microsoft YaHei" charset="-122"/>
              </a:rPr>
              <a:t>替换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策略：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89589" y="2024326"/>
            <a:ext cx="96560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80％的时间：用[MASK]标记替换单词，例如</a:t>
            </a:r>
            <a:r>
              <a:rPr lang="zh-CN" altLang="en-US" dirty="0" smtClean="0"/>
              <a:t>，</a:t>
            </a:r>
            <a:r>
              <a:rPr kumimoji="1" lang="zh-CN" altLang="en-US" dirty="0" smtClean="0"/>
              <a:t>但是早上居然</a:t>
            </a:r>
            <a:r>
              <a:rPr kumimoji="1" lang="zh-CN" altLang="en-US" dirty="0"/>
              <a:t>要很早起床</a:t>
            </a:r>
            <a:r>
              <a:rPr lang="zh-CN" altLang="en-US" dirty="0" smtClean="0"/>
              <a:t>→</a:t>
            </a:r>
            <a:r>
              <a:rPr kumimoji="1" lang="zh-CN" altLang="en-US" dirty="0"/>
              <a:t>但是</a:t>
            </a:r>
            <a:r>
              <a:rPr kumimoji="1" lang="en-US" altLang="zh-CN" dirty="0"/>
              <a:t>[Mask2]</a:t>
            </a:r>
            <a:r>
              <a:rPr kumimoji="1" lang="zh-CN" altLang="en-US" dirty="0"/>
              <a:t>居然要很早</a:t>
            </a:r>
            <a:r>
              <a:rPr kumimoji="1" lang="zh-CN" altLang="en-US" dirty="0" smtClean="0"/>
              <a:t>起床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lang="zh-CN" altLang="en-US" dirty="0" smtClean="0"/>
              <a:t>10</a:t>
            </a:r>
            <a:r>
              <a:rPr lang="zh-CN" altLang="en-US" dirty="0"/>
              <a:t>％的时间：用一个随机的单词替换该单词，例如</a:t>
            </a:r>
            <a:r>
              <a:rPr lang="zh-CN" altLang="en-US" dirty="0" smtClean="0"/>
              <a:t>，</a:t>
            </a:r>
            <a:r>
              <a:rPr kumimoji="1" lang="zh-CN" altLang="en-US" dirty="0"/>
              <a:t>但是早上居然要很早起床</a:t>
            </a:r>
            <a:r>
              <a:rPr lang="zh-CN" altLang="en-US" dirty="0"/>
              <a:t>→</a:t>
            </a:r>
            <a:r>
              <a:rPr kumimoji="1" lang="zh-CN" altLang="en-US" dirty="0"/>
              <a:t>但是</a:t>
            </a:r>
            <a:r>
              <a:rPr kumimoji="1" lang="en-US" altLang="zh-CN" dirty="0"/>
              <a:t>[</a:t>
            </a:r>
            <a:r>
              <a:rPr kumimoji="1" lang="zh-CN" altLang="en-US" dirty="0"/>
              <a:t>西瓜</a:t>
            </a:r>
            <a:r>
              <a:rPr kumimoji="1" lang="en-US" altLang="zh-CN" dirty="0"/>
              <a:t>]</a:t>
            </a:r>
            <a:r>
              <a:rPr kumimoji="1" lang="zh-CN" altLang="en-US" dirty="0"/>
              <a:t>居然要很早</a:t>
            </a:r>
            <a:r>
              <a:rPr kumimoji="1" lang="zh-CN" altLang="en-US" dirty="0" smtClean="0"/>
              <a:t>起床</a:t>
            </a:r>
            <a:endParaRPr kumimoji="1"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10</a:t>
            </a:r>
            <a:r>
              <a:rPr lang="zh-CN" altLang="en-US" dirty="0"/>
              <a:t>％的时间：保持单词不变，例如</a:t>
            </a:r>
            <a:r>
              <a:rPr lang="zh-CN" altLang="en-US" dirty="0" smtClean="0"/>
              <a:t>，</a:t>
            </a:r>
            <a:r>
              <a:rPr kumimoji="1" lang="zh-CN" altLang="en-US" dirty="0"/>
              <a:t>但是早上居然要很早起床</a:t>
            </a:r>
            <a:r>
              <a:rPr lang="zh-CN" altLang="en-US" dirty="0" smtClean="0"/>
              <a:t>→</a:t>
            </a:r>
            <a:r>
              <a:rPr kumimoji="1" lang="zh-CN" altLang="en-US" dirty="0" smtClean="0"/>
              <a:t>但是</a:t>
            </a:r>
            <a:r>
              <a:rPr kumimoji="1" lang="en-US" altLang="zh-CN" dirty="0" smtClean="0"/>
              <a:t>[</a:t>
            </a:r>
            <a:r>
              <a:rPr kumimoji="1" lang="zh-CN" altLang="en-US" dirty="0" smtClean="0"/>
              <a:t>早上</a:t>
            </a:r>
            <a:r>
              <a:rPr kumimoji="1" lang="en-US" altLang="zh-CN" dirty="0"/>
              <a:t>]</a:t>
            </a:r>
            <a:r>
              <a:rPr kumimoji="1" lang="zh-CN" altLang="en-US" dirty="0" smtClean="0"/>
              <a:t>居然</a:t>
            </a:r>
            <a:r>
              <a:rPr kumimoji="1" lang="zh-CN" altLang="en-US" dirty="0"/>
              <a:t>要很早起床</a:t>
            </a:r>
            <a:r>
              <a:rPr lang="zh-CN" altLang="en-US" dirty="0" smtClean="0"/>
              <a:t>. </a:t>
            </a:r>
            <a:r>
              <a:rPr lang="zh-CN" altLang="en-US" dirty="0"/>
              <a:t>这样做的目的是将表示偏向于实际观察到的单词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89589" y="5167424"/>
            <a:ext cx="9175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在完整的实现双向的可行性的同时也保证了在后续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fine-tuning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的时候不出现我们构造的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MASK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的问题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69851" y="1562986"/>
            <a:ext cx="10271051" cy="31047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41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529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Masked </a:t>
            </a:r>
            <a:r>
              <a:rPr lang="en-US" altLang="zh-CN" b="1" dirty="0" smtClean="0"/>
              <a:t>Lm</a:t>
            </a:r>
            <a:r>
              <a:rPr lang="zh-CN" altLang="en-US" b="1" dirty="0" smtClean="0"/>
              <a:t>参数训练损失函数部分代码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3000" y="451413"/>
            <a:ext cx="6180399" cy="627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97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3280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Next Sentence Prediction </a:t>
            </a:r>
            <a:r>
              <a:rPr kumimoji="1"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87617" y="1202331"/>
            <a:ext cx="107234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问答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QA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）和自然语言推理（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NLI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）都是基于理解两个句子之间的关系，这并没有通过语言建模直接获得。</a:t>
            </a:r>
          </a:p>
        </p:txBody>
      </p:sp>
      <p:sp>
        <p:nvSpPr>
          <p:cNvPr id="4" name="矩形 3"/>
          <p:cNvSpPr/>
          <p:nvPr/>
        </p:nvSpPr>
        <p:spPr>
          <a:xfrm>
            <a:off x="387616" y="1988735"/>
            <a:ext cx="106277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在为了训练一个理解句子的模型关系，预先训练一个二进制化的下一句测任务，这一任务可以从任何单语语料库中生成。具体地说，当选择句子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B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作为预训练样本时，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B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有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50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％的可能是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的下一个句子，也有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50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％的可能是来自语料库的随机句子。例如：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55718" y="3052138"/>
            <a:ext cx="83712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Input</a:t>
            </a:r>
            <a:r>
              <a:rPr kumimoji="1" lang="zh-CN" altLang="en-US" dirty="0" smtClean="0"/>
              <a:t>：</a:t>
            </a:r>
            <a:endParaRPr kumimoji="1" lang="en-US" altLang="zh-CN" dirty="0" smtClean="0"/>
          </a:p>
          <a:p>
            <a:r>
              <a:rPr kumimoji="1" lang="en-US" altLang="zh-CN" dirty="0" smtClean="0"/>
              <a:t>[CLS]</a:t>
            </a:r>
            <a:r>
              <a:rPr kumimoji="1" lang="zh-CN" altLang="en-US" dirty="0" smtClean="0"/>
              <a:t>今天我们下午要去</a:t>
            </a:r>
            <a:r>
              <a:rPr kumimoji="1" lang="en-US" altLang="zh-CN" dirty="0" smtClean="0"/>
              <a:t>[Mask1]</a:t>
            </a:r>
            <a:r>
              <a:rPr kumimoji="1" lang="zh-CN" altLang="en-US" dirty="0" smtClean="0"/>
              <a:t>技术开放日</a:t>
            </a:r>
            <a:r>
              <a:rPr kumimoji="1" lang="en-US" altLang="zh-CN" dirty="0" smtClean="0"/>
              <a:t>[SEP]</a:t>
            </a:r>
            <a:r>
              <a:rPr kumimoji="1" lang="zh-CN" altLang="en-US" dirty="0" smtClean="0"/>
              <a:t>但是</a:t>
            </a:r>
            <a:r>
              <a:rPr kumimoji="1" lang="en-US" altLang="zh-CN" dirty="0" smtClean="0"/>
              <a:t>[Mask2]</a:t>
            </a:r>
            <a:r>
              <a:rPr kumimoji="1" lang="zh-CN" altLang="en-US" dirty="0" smtClean="0"/>
              <a:t>居然要很早起床 </a:t>
            </a:r>
            <a:r>
              <a:rPr kumimoji="1" lang="en-US" altLang="zh-CN" dirty="0" smtClean="0"/>
              <a:t>[</a:t>
            </a:r>
            <a:r>
              <a:rPr kumimoji="1" lang="en-US" altLang="zh-CN" dirty="0"/>
              <a:t>SEP]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Label:</a:t>
            </a:r>
          </a:p>
          <a:p>
            <a:r>
              <a:rPr kumimoji="1" lang="en-US" altLang="zh-CN" dirty="0" smtClean="0"/>
              <a:t>ISNEXT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Input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kumimoji="1" lang="en-US" altLang="zh-CN" dirty="0"/>
              <a:t>[CLS]</a:t>
            </a:r>
            <a:r>
              <a:rPr kumimoji="1" lang="zh-CN" altLang="en-US" dirty="0"/>
              <a:t>今天我们下午要去</a:t>
            </a:r>
            <a:r>
              <a:rPr kumimoji="1" lang="en-US" altLang="zh-CN" dirty="0"/>
              <a:t>[Mask1]</a:t>
            </a:r>
            <a:r>
              <a:rPr kumimoji="1" lang="zh-CN" altLang="en-US" dirty="0"/>
              <a:t>技术开放日</a:t>
            </a:r>
            <a:r>
              <a:rPr kumimoji="1" lang="en-US" altLang="zh-CN" dirty="0"/>
              <a:t>[</a:t>
            </a:r>
            <a:r>
              <a:rPr kumimoji="1" lang="en-US" altLang="zh-CN" dirty="0" smtClean="0"/>
              <a:t>SEP]</a:t>
            </a:r>
            <a:r>
              <a:rPr kumimoji="1" lang="zh-CN" altLang="en-US" dirty="0" smtClean="0"/>
              <a:t>大家新年好</a:t>
            </a:r>
            <a:r>
              <a:rPr kumimoji="1" lang="en-US" altLang="zh-CN" dirty="0" smtClean="0"/>
              <a:t>[MASK2]</a:t>
            </a:r>
            <a:r>
              <a:rPr kumimoji="1" lang="zh-CN" altLang="en-US" dirty="0" smtClean="0"/>
              <a:t>如意</a:t>
            </a:r>
            <a:r>
              <a:rPr kumimoji="1" lang="en-US" altLang="zh-CN" dirty="0" smtClean="0"/>
              <a:t>[SEP</a:t>
            </a:r>
            <a:r>
              <a:rPr kumimoji="1" lang="en-US" altLang="zh-CN" dirty="0"/>
              <a:t>]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Label:</a:t>
            </a:r>
          </a:p>
          <a:p>
            <a:r>
              <a:rPr kumimoji="1" lang="en-US" altLang="zh-CN" dirty="0" smtClean="0"/>
              <a:t>NOTNEXT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46566" y="3055160"/>
            <a:ext cx="10311773" cy="3132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90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使用手册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60" y="1144339"/>
            <a:ext cx="5893651" cy="558685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493397" y="2768217"/>
            <a:ext cx="60882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1400" dirty="0" err="1">
                <a:latin typeface="Microsoft YaHei" charset="-122"/>
                <a:ea typeface="Microsoft YaHei" charset="-122"/>
                <a:cs typeface="Microsoft YaHei" charset="-122"/>
              </a:rPr>
              <a:t>output_layer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 = </a:t>
            </a:r>
            <a:r>
              <a:rPr lang="en-US" altLang="zh-CN" sz="1400" dirty="0" err="1">
                <a:latin typeface="Microsoft YaHei" charset="-122"/>
                <a:ea typeface="Microsoft YaHei" charset="-122"/>
                <a:cs typeface="Microsoft YaHei" charset="-122"/>
              </a:rPr>
              <a:t>model.get_sequence_output</a:t>
            </a:r>
            <a:r>
              <a:rPr lang="en-US" altLang="zh-CN" sz="1400" dirty="0" smtClean="0">
                <a:latin typeface="Microsoft YaHei" charset="-122"/>
                <a:ea typeface="Microsoft YaHei" charset="-122"/>
                <a:cs typeface="Microsoft YaHei" charset="-122"/>
              </a:rPr>
              <a:t>()</a:t>
            </a:r>
          </a:p>
          <a:p>
            <a:r>
              <a:rPr lang="en-US" altLang="zh-CN" sz="1400" dirty="0" smtClean="0">
                <a:latin typeface="Microsoft YaHei" charset="-122"/>
                <a:ea typeface="Microsoft YaHei" charset="-122"/>
                <a:cs typeface="Microsoft YaHei" charset="-122"/>
              </a:rPr>
              <a:t># </a:t>
            </a:r>
            <a:r>
              <a:rPr lang="zh-CN" altLang="en-US" sz="1400" dirty="0">
                <a:latin typeface="Microsoft YaHei" charset="-122"/>
                <a:ea typeface="Microsoft YaHei" charset="-122"/>
                <a:cs typeface="Microsoft YaHei" charset="-122"/>
              </a:rPr>
              <a:t>这个获取每个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token</a:t>
            </a:r>
            <a:r>
              <a:rPr lang="zh-CN" altLang="en-US" sz="1400" dirty="0">
                <a:latin typeface="Microsoft YaHei" charset="-122"/>
                <a:ea typeface="Microsoft YaHei" charset="-122"/>
                <a:cs typeface="Microsoft YaHei" charset="-122"/>
              </a:rPr>
              <a:t>的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output </a:t>
            </a:r>
            <a:r>
              <a:rPr lang="zh-CN" altLang="en-US" sz="1400" dirty="0">
                <a:latin typeface="Microsoft YaHei" charset="-122"/>
                <a:ea typeface="Microsoft YaHei" charset="-122"/>
                <a:cs typeface="Microsoft YaHei" charset="-122"/>
              </a:rPr>
              <a:t>输出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[</a:t>
            </a:r>
            <a:r>
              <a:rPr lang="en-US" altLang="zh-CN" sz="1400" dirty="0" err="1" smtClean="0">
                <a:latin typeface="Microsoft YaHei" charset="-122"/>
                <a:ea typeface="Microsoft YaHei" charset="-122"/>
                <a:cs typeface="Microsoft YaHei" charset="-122"/>
              </a:rPr>
              <a:t>batch_size</a:t>
            </a:r>
            <a:r>
              <a:rPr lang="en-US" altLang="zh-CN" sz="1400" dirty="0" smtClean="0"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en-US" altLang="zh-CN" sz="1400" dirty="0" err="1" smtClean="0">
                <a:latin typeface="Microsoft YaHei" charset="-122"/>
                <a:ea typeface="Microsoft YaHei" charset="-122"/>
                <a:cs typeface="Microsoft YaHei" charset="-122"/>
              </a:rPr>
              <a:t>seq_length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en-US" altLang="zh-CN" sz="1400" dirty="0" err="1">
                <a:latin typeface="Microsoft YaHei" charset="-122"/>
                <a:ea typeface="Microsoft YaHei" charset="-122"/>
                <a:cs typeface="Microsoft YaHei" charset="-122"/>
              </a:rPr>
              <a:t>embedding_size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] </a:t>
            </a:r>
            <a:r>
              <a:rPr lang="zh-CN" altLang="en-US" sz="1400" dirty="0">
                <a:latin typeface="Microsoft YaHei" charset="-122"/>
                <a:ea typeface="Microsoft YaHei" charset="-122"/>
                <a:cs typeface="Microsoft YaHei" charset="-122"/>
              </a:rPr>
              <a:t>如果做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seq2seq </a:t>
            </a:r>
            <a:r>
              <a:rPr lang="zh-CN" altLang="en-US" sz="1400" dirty="0">
                <a:latin typeface="Microsoft YaHei" charset="-122"/>
                <a:ea typeface="Microsoft YaHei" charset="-122"/>
                <a:cs typeface="Microsoft YaHei" charset="-122"/>
              </a:rPr>
              <a:t>或者</a:t>
            </a:r>
            <a:r>
              <a:rPr lang="en-US" altLang="zh-CN" sz="1400" dirty="0" err="1">
                <a:latin typeface="Microsoft YaHei" charset="-122"/>
                <a:ea typeface="Microsoft YaHei" charset="-122"/>
                <a:cs typeface="Microsoft YaHei" charset="-122"/>
              </a:rPr>
              <a:t>ner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400" dirty="0">
                <a:latin typeface="Microsoft YaHei" charset="-122"/>
                <a:ea typeface="Microsoft YaHei" charset="-122"/>
                <a:cs typeface="Microsoft YaHei" charset="-122"/>
              </a:rPr>
              <a:t>用这个 </a:t>
            </a:r>
            <a:endParaRPr lang="en-US" altLang="zh-CN" sz="1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en-US" altLang="zh-CN" sz="1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1400" dirty="0" err="1" smtClean="0">
                <a:latin typeface="Microsoft YaHei" charset="-122"/>
                <a:ea typeface="Microsoft YaHei" charset="-122"/>
                <a:cs typeface="Microsoft YaHei" charset="-122"/>
              </a:rPr>
              <a:t>output_layer</a:t>
            </a:r>
            <a:r>
              <a:rPr lang="en-US" altLang="zh-CN" sz="14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= </a:t>
            </a:r>
            <a:r>
              <a:rPr lang="en-US" altLang="zh-CN" sz="1400" dirty="0" err="1">
                <a:latin typeface="Microsoft YaHei" charset="-122"/>
                <a:ea typeface="Microsoft YaHei" charset="-122"/>
                <a:cs typeface="Microsoft YaHei" charset="-122"/>
              </a:rPr>
              <a:t>model.get_pooled_output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() </a:t>
            </a:r>
            <a:endParaRPr lang="en-US" altLang="zh-CN" sz="1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en-US" altLang="zh-CN" sz="1400" dirty="0" smtClean="0">
                <a:latin typeface="Microsoft YaHei" charset="-122"/>
                <a:ea typeface="Microsoft YaHei" charset="-122"/>
                <a:cs typeface="Microsoft YaHei" charset="-122"/>
              </a:rPr>
              <a:t># </a:t>
            </a:r>
            <a:r>
              <a:rPr lang="zh-CN" altLang="en-US" sz="1400" dirty="0">
                <a:latin typeface="Microsoft YaHei" charset="-122"/>
                <a:ea typeface="Microsoft YaHei" charset="-122"/>
                <a:cs typeface="Microsoft YaHei" charset="-122"/>
              </a:rPr>
              <a:t>这个获取句子的</a:t>
            </a:r>
            <a:r>
              <a:rPr lang="en-US" altLang="zh-CN" sz="1400" dirty="0">
                <a:latin typeface="Microsoft YaHei" charset="-122"/>
                <a:ea typeface="Microsoft YaHei" charset="-122"/>
                <a:cs typeface="Microsoft YaHei" charset="-122"/>
              </a:rPr>
              <a:t>output</a:t>
            </a:r>
            <a:endParaRPr kumimoji="1" lang="zh-CN" altLang="en-US" sz="1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397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使用手册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74EB28E8-B3C1-4DA5-AE44-2BD493A3585F}"/>
              </a:ext>
            </a:extLst>
          </p:cNvPr>
          <p:cNvSpPr txBox="1"/>
          <p:nvPr/>
        </p:nvSpPr>
        <p:spPr>
          <a:xfrm>
            <a:off x="669303" y="1291472"/>
            <a:ext cx="9860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D358F396-79A3-451F-B6FE-0CEED898A1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9031" y="1062258"/>
            <a:ext cx="8438364" cy="372108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C60D4182-98CC-4500-9466-460A10754A1E}"/>
              </a:ext>
            </a:extLst>
          </p:cNvPr>
          <p:cNvSpPr txBox="1"/>
          <p:nvPr/>
        </p:nvSpPr>
        <p:spPr>
          <a:xfrm>
            <a:off x="1359031" y="5071621"/>
            <a:ext cx="8539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预训练过程</a:t>
            </a:r>
            <a:r>
              <a:rPr lang="en-US" altLang="zh-CN" dirty="0"/>
              <a:t>(</a:t>
            </a:r>
            <a:r>
              <a:rPr lang="zh-CN" altLang="en-US" dirty="0"/>
              <a:t>左图</a:t>
            </a:r>
            <a:r>
              <a:rPr lang="en-US" altLang="zh-CN" dirty="0"/>
              <a:t>)</a:t>
            </a:r>
            <a:r>
              <a:rPr lang="zh-CN" altLang="en-US" dirty="0"/>
              <a:t>是一个</a:t>
            </a:r>
            <a:r>
              <a:rPr lang="en-US" altLang="zh-CN" dirty="0"/>
              <a:t>multi-task learning </a:t>
            </a:r>
            <a:r>
              <a:rPr lang="zh-CN" altLang="en-US" dirty="0"/>
              <a:t>目的是学习输入句子的向量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微调</a:t>
            </a:r>
            <a:r>
              <a:rPr lang="en-US" altLang="zh-CN" dirty="0"/>
              <a:t>(</a:t>
            </a:r>
            <a:r>
              <a:rPr lang="zh-CN" altLang="en-US" dirty="0"/>
              <a:t>右图</a:t>
            </a:r>
            <a:r>
              <a:rPr lang="en-US" altLang="zh-CN" dirty="0"/>
              <a:t>)</a:t>
            </a:r>
            <a:r>
              <a:rPr lang="zh-CN" altLang="en-US" dirty="0"/>
              <a:t>可基于少量监督学习样本，加入前馈神经网络</a:t>
            </a:r>
          </a:p>
        </p:txBody>
      </p:sp>
    </p:spTree>
    <p:extLst>
      <p:ext uri="{BB962C8B-B14F-4D97-AF65-F5344CB8AC3E}">
        <p14:creationId xmlns:p14="http://schemas.microsoft.com/office/powerpoint/2010/main" val="21258925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使用手册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74EB28E8-B3C1-4DA5-AE44-2BD493A3585F}"/>
              </a:ext>
            </a:extLst>
          </p:cNvPr>
          <p:cNvSpPr txBox="1"/>
          <p:nvPr/>
        </p:nvSpPr>
        <p:spPr>
          <a:xfrm>
            <a:off x="669303" y="1291472"/>
            <a:ext cx="986043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BERT</a:t>
            </a:r>
            <a:r>
              <a:rPr lang="zh-CN" altLang="en-US" b="1" dirty="0"/>
              <a:t>模型的训练分为预训练</a:t>
            </a:r>
            <a:r>
              <a:rPr lang="en-US" altLang="zh-CN" b="1" dirty="0"/>
              <a:t>(Pre-training)</a:t>
            </a:r>
            <a:r>
              <a:rPr lang="zh-CN" altLang="en-US" b="1" dirty="0"/>
              <a:t>和微调</a:t>
            </a:r>
            <a:r>
              <a:rPr lang="en-US" altLang="zh-CN" b="1" dirty="0"/>
              <a:t>(Pre-training)</a:t>
            </a:r>
            <a:r>
              <a:rPr lang="zh-CN" altLang="en-US" b="1" dirty="0"/>
              <a:t>两步</a:t>
            </a:r>
            <a:r>
              <a:rPr lang="zh-CN" altLang="en-US" dirty="0"/>
              <a:t>。预训练和下游任务无关，却是一个非常耗时耗钱的过程。</a:t>
            </a:r>
            <a:r>
              <a:rPr lang="en-US" altLang="zh-CN" dirty="0"/>
              <a:t>Google </a:t>
            </a:r>
            <a:r>
              <a:rPr lang="zh-CN" altLang="en-US" dirty="0"/>
              <a:t>坦言，对 </a:t>
            </a:r>
            <a:r>
              <a:rPr lang="en-US" altLang="zh-CN" dirty="0"/>
              <a:t>BERT </a:t>
            </a:r>
            <a:r>
              <a:rPr lang="zh-CN" altLang="en-US" dirty="0"/>
              <a:t>的预训练一般需要 </a:t>
            </a:r>
            <a:r>
              <a:rPr lang="en-US" altLang="zh-CN" dirty="0"/>
              <a:t>4 </a:t>
            </a:r>
            <a:r>
              <a:rPr lang="zh-CN" altLang="en-US" dirty="0"/>
              <a:t>到 </a:t>
            </a:r>
            <a:r>
              <a:rPr lang="en-US" altLang="zh-CN" dirty="0"/>
              <a:t>16 </a:t>
            </a:r>
            <a:r>
              <a:rPr lang="zh-CN" altLang="en-US" dirty="0"/>
              <a:t>块 </a:t>
            </a:r>
            <a:r>
              <a:rPr lang="en-US" altLang="zh-CN" dirty="0"/>
              <a:t>TPU </a:t>
            </a:r>
            <a:r>
              <a:rPr lang="zh-CN" altLang="en-US" dirty="0"/>
              <a:t>和一周的时间，才可以训练完成。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庆幸的是，大部分 </a:t>
            </a:r>
            <a:r>
              <a:rPr lang="en-US" altLang="zh-CN" dirty="0"/>
              <a:t>NLP </a:t>
            </a:r>
            <a:r>
              <a:rPr lang="zh-CN" altLang="en-US" dirty="0"/>
              <a:t>研究者只需使用 </a:t>
            </a:r>
            <a:r>
              <a:rPr lang="en-US" altLang="zh-CN" dirty="0"/>
              <a:t>Google </a:t>
            </a:r>
            <a:r>
              <a:rPr lang="zh-CN" altLang="en-US" dirty="0"/>
              <a:t>发布的预训练模型，而不需要重复这一过程。你可以把预训练模型想象成一个 </a:t>
            </a:r>
            <a:r>
              <a:rPr lang="en-US" altLang="zh-CN" dirty="0"/>
              <a:t>Prior</a:t>
            </a:r>
            <a:r>
              <a:rPr lang="zh-CN" altLang="en-US" dirty="0"/>
              <a:t>，是对语言的先验知识，一旦拥有就不需要重复构造。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微调取决于下游的具体任务</a:t>
            </a:r>
            <a:r>
              <a:rPr lang="zh-CN" altLang="en-US" dirty="0"/>
              <a:t>。微调一般单个</a:t>
            </a:r>
            <a:r>
              <a:rPr lang="en-US" altLang="zh-CN" dirty="0"/>
              <a:t>TPU1</a:t>
            </a:r>
            <a:r>
              <a:rPr lang="zh-CN" altLang="en-US" dirty="0"/>
              <a:t>个小时左右完成，</a:t>
            </a:r>
            <a:r>
              <a:rPr lang="en-US" altLang="zh-CN" dirty="0"/>
              <a:t>GPU</a:t>
            </a:r>
            <a:r>
              <a:rPr lang="zh-CN" altLang="en-US" dirty="0"/>
              <a:t>的话需要多个小时或者不同的下游任务意味着不同的网络扩展结构：比如一个对句子进行情感分类的任务，只需要在 </a:t>
            </a:r>
            <a:r>
              <a:rPr lang="en-US" altLang="zh-CN" dirty="0"/>
              <a:t>BERT </a:t>
            </a:r>
            <a:r>
              <a:rPr lang="zh-CN" altLang="en-US" dirty="0"/>
              <a:t>的输出层句向量上接入几个 </a:t>
            </a:r>
            <a:r>
              <a:rPr lang="en-US" altLang="zh-CN" dirty="0"/>
              <a:t>Dense </a:t>
            </a:r>
            <a:r>
              <a:rPr lang="zh-CN" altLang="en-US" dirty="0"/>
              <a:t>层，走个 </a:t>
            </a:r>
            <a:r>
              <a:rPr lang="en-US" altLang="zh-CN" dirty="0" err="1"/>
              <a:t>softmax</a:t>
            </a:r>
            <a:r>
              <a:rPr lang="zh-CN" altLang="en-US" dirty="0"/>
              <a:t>。而对于 </a:t>
            </a:r>
            <a:r>
              <a:rPr lang="en-US" altLang="zh-CN" dirty="0" err="1"/>
              <a:t>SQuAD</a:t>
            </a:r>
            <a:r>
              <a:rPr lang="en-US" altLang="zh-CN" dirty="0"/>
              <a:t> </a:t>
            </a:r>
            <a:r>
              <a:rPr lang="zh-CN" altLang="en-US" dirty="0"/>
              <a:t>上的阅读理解任务，需要对 </a:t>
            </a:r>
            <a:r>
              <a:rPr lang="en-US" altLang="zh-CN" dirty="0"/>
              <a:t>BERT </a:t>
            </a:r>
            <a:r>
              <a:rPr lang="zh-CN" altLang="en-US" dirty="0"/>
              <a:t>输出的词向量增加 </a:t>
            </a:r>
            <a:r>
              <a:rPr lang="en-US" altLang="zh-CN" dirty="0"/>
              <a:t>match </a:t>
            </a:r>
            <a:r>
              <a:rPr lang="zh-CN" altLang="en-US" dirty="0"/>
              <a:t>层和 </a:t>
            </a:r>
            <a:r>
              <a:rPr lang="en-US" altLang="zh-CN" dirty="0" err="1"/>
              <a:t>softmax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总体来说，对 </a:t>
            </a:r>
            <a:r>
              <a:rPr lang="en-US" altLang="zh-CN" b="1" dirty="0"/>
              <a:t>BERT </a:t>
            </a:r>
            <a:r>
              <a:rPr lang="zh-CN" altLang="en-US" b="1" dirty="0"/>
              <a:t>的微调是一个轻量级任务，微调主要调整的是扩展网络而非 </a:t>
            </a:r>
            <a:r>
              <a:rPr lang="en-US" altLang="zh-CN" b="1" dirty="0"/>
              <a:t>BERT </a:t>
            </a:r>
            <a:r>
              <a:rPr lang="zh-CN" altLang="en-US" b="1" dirty="0"/>
              <a:t>本身。</a:t>
            </a:r>
            <a:r>
              <a:rPr lang="zh-CN" altLang="en-US" dirty="0"/>
              <a:t> 换句话说，我们完全可以固定住 </a:t>
            </a:r>
            <a:r>
              <a:rPr lang="en-US" altLang="zh-CN" dirty="0"/>
              <a:t>BERT </a:t>
            </a:r>
            <a:r>
              <a:rPr lang="zh-CN" altLang="en-US" dirty="0"/>
              <a:t>的参数，把 </a:t>
            </a:r>
            <a:r>
              <a:rPr lang="en-US" altLang="zh-CN" dirty="0"/>
              <a:t>BERT </a:t>
            </a:r>
            <a:r>
              <a:rPr lang="zh-CN" altLang="en-US" dirty="0"/>
              <a:t>输出的向量编码当做一个特征（</a:t>
            </a:r>
            <a:r>
              <a:rPr lang="en-US" altLang="zh-CN" dirty="0"/>
              <a:t>feature</a:t>
            </a:r>
            <a:r>
              <a:rPr lang="zh-CN" altLang="en-US" dirty="0"/>
              <a:t>）信息，用于各种下游任务。</a:t>
            </a:r>
          </a:p>
        </p:txBody>
      </p:sp>
    </p:spTree>
    <p:extLst>
      <p:ext uri="{BB962C8B-B14F-4D97-AF65-F5344CB8AC3E}">
        <p14:creationId xmlns:p14="http://schemas.microsoft.com/office/powerpoint/2010/main" val="172815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预备知识：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262489" y="2562933"/>
            <a:ext cx="406670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Embedding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机制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词袋机制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交互熵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&amp;KL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散度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Attention/Self-Attention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机制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常见深度神经网络传播机制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Unidirectional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language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model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Word2Vector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基本原理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N-Grams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基本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原理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ELMo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基本原理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GPT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基本原理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Encoders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Decoders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过程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350986" y="1627930"/>
            <a:ext cx="936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为了更好的理解本次分享，建议首先熟悉以下概念，并对自然语言处理有一个初步的认识：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4849792" y="2089662"/>
            <a:ext cx="0" cy="40858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53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4544948" y="2596154"/>
            <a:ext cx="2488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一些想法</a:t>
            </a:r>
            <a:endParaRPr kumimoji="1"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4316818" y="1284472"/>
            <a:ext cx="0" cy="29047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55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820522"/>
            <a:ext cx="4662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从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GPT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ELMO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及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Word2Vec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到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Bert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6479" y="1748741"/>
            <a:ext cx="80518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1116417" y="1607808"/>
            <a:ext cx="936547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每一个时代的杰出产物都离不开前人的贡献，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BERT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也是如此，来看看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BERT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都站在了哪些“巨人肩膀”上</a:t>
            </a:r>
            <a:r>
              <a:rPr lang="zh-CN" altLang="en-US" dirty="0" smtClean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lang="en-US" altLang="zh-CN" dirty="0" smtClean="0">
              <a:solidFill>
                <a:srgbClr val="4A4A4A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zh-CN" altLang="en-US" dirty="0">
              <a:solidFill>
                <a:srgbClr val="4A4A4A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1. </a:t>
            </a:r>
            <a:r>
              <a:rPr lang="zh-CN" altLang="en-US" dirty="0" smtClean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双向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功能是 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Transformer Encoder 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自带的，因此这个“巨人肩膀”是 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Transformer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</a:p>
          <a:p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2. </a:t>
            </a:r>
            <a:r>
              <a:rPr lang="en-US" altLang="zh-CN" dirty="0" smtClean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Masked-LM 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的巨人肩膀是语言模型、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CBOW 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以及 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Cloze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问题；</a:t>
            </a:r>
          </a:p>
          <a:p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3. </a:t>
            </a:r>
            <a:r>
              <a:rPr lang="en-US" altLang="zh-CN" dirty="0" smtClean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Next 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Sentence Prediction 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的“巨人肩膀”是 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Skip-gram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Skip-thoughts 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和 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Quick-thoughts 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等工作；</a:t>
            </a:r>
          </a:p>
          <a:p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4. </a:t>
            </a:r>
            <a:r>
              <a:rPr lang="zh-CN" altLang="en-US" dirty="0" smtClean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对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输入层和输出层的改造，借鉴了 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T-DMCA 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以及 </a:t>
            </a:r>
            <a:r>
              <a:rPr lang="en-US" altLang="zh-CN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GPT </a:t>
            </a:r>
            <a:r>
              <a:rPr lang="zh-CN" altLang="en-US" dirty="0">
                <a:solidFill>
                  <a:srgbClr val="4A4A4A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zh-CN" altLang="en-US" b="0" i="0" u="none" strike="noStrike" dirty="0">
              <a:solidFill>
                <a:srgbClr val="4A4A4A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744747" y="5033237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善于学习，善于取长，赋予自己的思考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173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486137" y="8202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逆向思维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46562" y="280107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很精彩，但是！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787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250" y="602138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1454150" y="2992438"/>
            <a:ext cx="89693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Thanks</a:t>
            </a:r>
            <a:endParaRPr kumimoji="1" lang="zh-CN" altLang="en-US" sz="3000">
              <a:solidFill>
                <a:schemeClr val="tx1">
                  <a:lumMod val="75000"/>
                  <a:lumOff val="25000"/>
                </a:schemeClr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7" name="矩形 6"/>
          <p:cNvSpPr/>
          <p:nvPr/>
        </p:nvSpPr>
        <p:spPr>
          <a:xfrm flipV="1">
            <a:off x="5749925" y="3546475"/>
            <a:ext cx="377825" cy="460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目录：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993934" y="1964149"/>
            <a:ext cx="26685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Pre-training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Deep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Bidirectional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⭐️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Transformer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⭐️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MLM/NSP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使用手册⭐️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一些想法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1730626" y="4122741"/>
            <a:ext cx="89207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76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4544948" y="2596154"/>
            <a:ext cx="2488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Pre-training </a:t>
            </a:r>
            <a:endParaRPr kumimoji="1" lang="zh-CN" altLang="en-US" sz="240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4316818" y="1284472"/>
            <a:ext cx="0" cy="29047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44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Pre-training </a:t>
            </a:r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87618" y="1168223"/>
            <a:ext cx="105426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存在通用的</a:t>
            </a:r>
            <a:r>
              <a:rPr lang="zh-CN" altLang="en-US" b="1">
                <a:latin typeface="Microsoft YaHei" charset="-122"/>
                <a:ea typeface="Microsoft YaHei" charset="-122"/>
                <a:cs typeface="Microsoft YaHei" charset="-122"/>
              </a:rPr>
              <a:t>语言模型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，先用文章</a:t>
            </a:r>
            <a:r>
              <a:rPr lang="zh-CN" altLang="en-US" b="1">
                <a:latin typeface="Microsoft YaHei" charset="-122"/>
                <a:ea typeface="Microsoft YaHei" charset="-122"/>
                <a:cs typeface="Microsoft YaHei" charset="-122"/>
              </a:rPr>
              <a:t>预</a:t>
            </a:r>
            <a:r>
              <a:rPr lang="zh-CN" altLang="en-US" b="1" smtClean="0">
                <a:latin typeface="Microsoft YaHei" charset="-122"/>
                <a:ea typeface="Microsoft YaHei" charset="-122"/>
                <a:cs typeface="Microsoft YaHei" charset="-122"/>
              </a:rPr>
              <a:t>训练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一个</a:t>
            </a:r>
            <a:r>
              <a:rPr lang="zh-CN" altLang="en-US" b="1" smtClean="0">
                <a:latin typeface="Microsoft YaHei" charset="-122"/>
                <a:ea typeface="Microsoft YaHei" charset="-122"/>
                <a:cs typeface="Microsoft YaHei" charset="-122"/>
              </a:rPr>
              <a:t>通用</a:t>
            </a:r>
            <a:r>
              <a:rPr lang="zh-CN" altLang="en-US" b="1">
                <a:latin typeface="Microsoft YaHei" charset="-122"/>
                <a:ea typeface="Microsoft YaHei" charset="-122"/>
                <a:cs typeface="Microsoft YaHei" charset="-122"/>
              </a:rPr>
              <a:t>模型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，然后再根据具体应用，用 supervised 训练数据，精加工（fine tuning）模型，使之适用于具体应用。为了区别于针对语言生成的 Language Model，作者给通用的语言模型，取了一个名字，叫语言表征模型 Language Representation </a:t>
            </a:r>
            <a:r>
              <a:rPr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Model</a:t>
            </a:r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620" y="2690595"/>
            <a:ext cx="1155700" cy="11684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34205" y="279272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常用的中文汉字有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3500 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个，这些字组合成词汇，中文词汇数量高达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50 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万个。假如词向量的维度是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512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，那么语言模型的参数数量，至少是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512 * 50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万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= 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256Million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个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76084" y="4376773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+</a:t>
            </a: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6137" y="4316413"/>
            <a:ext cx="990600" cy="5715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278" y="4376773"/>
            <a:ext cx="738806" cy="457852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2734205" y="4417751"/>
            <a:ext cx="631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我想买一个苹果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2779" y="5599037"/>
            <a:ext cx="800100" cy="5588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734205" y="5492586"/>
            <a:ext cx="3081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绿色货源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734205" y="5871519"/>
            <a:ext cx="3081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论坛黄反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8" name="直线箭头连接符 17"/>
          <p:cNvCxnSpPr>
            <a:stCxn id="14" idx="3"/>
            <a:endCxn id="15" idx="1"/>
          </p:cNvCxnSpPr>
          <p:nvPr/>
        </p:nvCxnSpPr>
        <p:spPr>
          <a:xfrm flipV="1">
            <a:off x="2002879" y="5677252"/>
            <a:ext cx="731326" cy="2011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/>
          <p:cNvCxnSpPr>
            <a:stCxn id="14" idx="3"/>
            <a:endCxn id="17" idx="1"/>
          </p:cNvCxnSpPr>
          <p:nvPr/>
        </p:nvCxnSpPr>
        <p:spPr>
          <a:xfrm>
            <a:off x="2002879" y="5878437"/>
            <a:ext cx="731326" cy="1777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160793" y="579158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smtClean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  <a:endParaRPr kumimoji="1" lang="zh-CN" altLang="en-US" b="1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54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4544948" y="2596154"/>
            <a:ext cx="2488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Deep</a:t>
            </a:r>
            <a:endParaRPr kumimoji="1" lang="zh-CN" altLang="en-US" sz="240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4316818" y="1284472"/>
            <a:ext cx="0" cy="29047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03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50875"/>
            <a:ext cx="71438" cy="708025"/>
          </a:xfrm>
          <a:prstGeom prst="rect">
            <a:avLst/>
          </a:prstGeom>
          <a:solidFill>
            <a:srgbClr val="EF7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8434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238" y="350838"/>
            <a:ext cx="1019175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87618" y="692926"/>
            <a:ext cx="248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Deep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580" y="1305737"/>
            <a:ext cx="2405145" cy="188403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54EF89EB-5707-4274-B3FC-44C437D42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148" y="1246406"/>
            <a:ext cx="3715013" cy="194336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062716" y="347684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RNN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371204" y="347684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W2V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2161" y="1332318"/>
            <a:ext cx="3494072" cy="183086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047446" y="3476847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ELMO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547516" y="4161654"/>
            <a:ext cx="2357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对比回想一下</a:t>
            </a:r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ResNet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7"/>
          <a:srcRect l="20874" t="6331" r="32202" b="7227"/>
          <a:stretch/>
        </p:blipFill>
        <p:spPr>
          <a:xfrm>
            <a:off x="5509549" y="4953965"/>
            <a:ext cx="572106" cy="54890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920256" y="48464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？？？？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577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5687</TotalTime>
  <Words>2853</Words>
  <Application>Microsoft Macintosh PowerPoint</Application>
  <PresentationFormat>宽屏</PresentationFormat>
  <Paragraphs>244</Paragraphs>
  <Slides>44</Slides>
  <Notes>42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4" baseType="lpstr">
      <vt:lpstr>-apple-system</vt:lpstr>
      <vt:lpstr>DengXian</vt:lpstr>
      <vt:lpstr>DengXian Light</vt:lpstr>
      <vt:lpstr>Microsoft YaHei</vt:lpstr>
      <vt:lpstr>Microsoft YaHei Light</vt:lpstr>
      <vt:lpstr>-webkit-standard</vt:lpstr>
      <vt:lpstr>Wingdings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jaysen</dc:creator>
  <cp:lastModifiedBy>Microsoft Office 用户</cp:lastModifiedBy>
  <cp:revision>485</cp:revision>
  <dcterms:created xsi:type="dcterms:W3CDTF">2018-08-23T03:21:13Z</dcterms:created>
  <dcterms:modified xsi:type="dcterms:W3CDTF">2019-11-23T16:38:41Z</dcterms:modified>
</cp:coreProperties>
</file>